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318" r:id="rId5"/>
    <p:sldId id="276" r:id="rId6"/>
    <p:sldId id="322" r:id="rId7"/>
    <p:sldId id="262" r:id="rId8"/>
    <p:sldId id="261" r:id="rId9"/>
    <p:sldId id="265" r:id="rId10"/>
    <p:sldId id="270" r:id="rId11"/>
    <p:sldId id="269" r:id="rId12"/>
    <p:sldId id="323" r:id="rId13"/>
    <p:sldId id="352" r:id="rId14"/>
    <p:sldId id="304" r:id="rId15"/>
    <p:sldId id="335" r:id="rId16"/>
    <p:sldId id="334" r:id="rId17"/>
    <p:sldId id="324" r:id="rId18"/>
    <p:sldId id="333" r:id="rId19"/>
    <p:sldId id="325" r:id="rId20"/>
    <p:sldId id="289" r:id="rId21"/>
    <p:sldId id="353" r:id="rId22"/>
    <p:sldId id="287" r:id="rId23"/>
    <p:sldId id="277" r:id="rId24"/>
    <p:sldId id="326" r:id="rId25"/>
    <p:sldId id="327" r:id="rId26"/>
    <p:sldId id="328" r:id="rId27"/>
    <p:sldId id="329" r:id="rId28"/>
    <p:sldId id="330" r:id="rId29"/>
    <p:sldId id="332" r:id="rId30"/>
    <p:sldId id="331" r:id="rId31"/>
    <p:sldId id="263" r:id="rId32"/>
    <p:sldId id="291" r:id="rId33"/>
    <p:sldId id="351" r:id="rId34"/>
    <p:sldId id="337" r:id="rId35"/>
    <p:sldId id="282" r:id="rId36"/>
    <p:sldId id="336" r:id="rId37"/>
    <p:sldId id="306" r:id="rId38"/>
    <p:sldId id="307" r:id="rId39"/>
    <p:sldId id="344" r:id="rId40"/>
    <p:sldId id="338" r:id="rId41"/>
    <p:sldId id="346" r:id="rId42"/>
    <p:sldId id="343" r:id="rId43"/>
    <p:sldId id="339" r:id="rId44"/>
    <p:sldId id="350" r:id="rId45"/>
    <p:sldId id="347" r:id="rId46"/>
    <p:sldId id="342" r:id="rId47"/>
    <p:sldId id="340" r:id="rId48"/>
    <p:sldId id="349" r:id="rId4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øy Riddersholm" initials="LHR" lastIdx="3" clrIdx="0">
    <p:extLst>
      <p:ext uri="{19B8F6BF-5375-455C-9EA6-DF929625EA0E}">
        <p15:presenceInfo xmlns:p15="http://schemas.microsoft.com/office/powerpoint/2012/main" userId="S::lahr@aarhus.dk::eed19179-4b32-4c01-9f5c-9ec7ca9acb8a" providerId="AD"/>
      </p:ext>
    </p:extLst>
  </p:cmAuthor>
  <p:cmAuthor id="2" name="Birte Buhl-Hansen" initials="BB" lastIdx="8" clrIdx="1">
    <p:extLst>
      <p:ext uri="{19B8F6BF-5375-455C-9EA6-DF929625EA0E}">
        <p15:presenceInfo xmlns:p15="http://schemas.microsoft.com/office/powerpoint/2012/main" userId="S::bbuha@aarhus.dk::3be69876-28bb-45cc-9694-e5eff8ed0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79081" autoAdjust="0"/>
  </p:normalViewPr>
  <p:slideViewPr>
    <p:cSldViewPr snapToGrid="0">
      <p:cViewPr varScale="1">
        <p:scale>
          <a:sx n="94" d="100"/>
          <a:sy n="94" d="100"/>
        </p:scale>
        <p:origin x="282" y="78"/>
      </p:cViewPr>
      <p:guideLst>
        <p:guide orient="horz" pos="2160"/>
        <p:guide pos="3840"/>
      </p:guideLst>
    </p:cSldViewPr>
  </p:slideViewPr>
  <p:notesTextViewPr>
    <p:cViewPr>
      <p:scale>
        <a:sx n="1" d="1"/>
        <a:sy n="1" d="1"/>
      </p:scale>
      <p:origin x="0" y="0"/>
    </p:cViewPr>
  </p:notesTextViewPr>
  <p:sorterViewPr>
    <p:cViewPr>
      <p:scale>
        <a:sx n="100" d="100"/>
        <a:sy n="100" d="100"/>
      </p:scale>
      <p:origin x="0" y="38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CF8A91-C642-4522-A8AE-F303396B46C3}" type="datetimeFigureOut">
              <a:rPr lang="da-DK" smtClean="0"/>
              <a:t>12-05-2020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AD176-4D69-4B68-9DDC-87FF7D1647D6}" type="slidenum">
              <a:rPr lang="da-DK" smtClean="0"/>
              <a:t>‹nr.›</a:t>
            </a:fld>
            <a:endParaRPr lang="da-DK"/>
          </a:p>
        </p:txBody>
      </p:sp>
    </p:spTree>
    <p:extLst>
      <p:ext uri="{BB962C8B-B14F-4D97-AF65-F5344CB8AC3E}">
        <p14:creationId xmlns:p14="http://schemas.microsoft.com/office/powerpoint/2010/main" val="6549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kologi.dk/forbruger/oekologisk-produk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eldinmad.dk/fakta-om-madspil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ur02.safelinks.protection.outlook.com/?url=https%3A%2F%2Fverdenstimen.dk%2Fressourcebank%2F&amp;data=02%7C01%7Cmilk%40aarhus.dk%7C6b1261e059524edc083808d7c99adcbe%7C7d66e3797f9441f8a2bafc9740f2faa0%7C1%7C0%7C637199539293516966&amp;sdata=ODfz9ZiH%2F3ithsfjjVqGCs4WRg0nC9j1e1elAEIuZLc%3D&amp;reserved=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02.safelinks.protection.outlook.com/?url=https%3A%2F%2Fverdenstimen.dk%2Fressourcebank%2F&amp;data=02%7C01%7Cmilk%40aarhus.dk%7C6b1261e059524edc083808d7c99adcbe%7C7d66e3797f9441f8a2bafc9740f2faa0%7C1%7C0%7C637199539293516966&amp;sdata=ODfz9ZiH%2F3ithsfjjVqGCs4WRg0nC9j1e1elAEIuZLc%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se på alle vores aktiviteter, men hvad kan vi se på som enkeltperson. </a:t>
            </a:r>
          </a:p>
          <a:p>
            <a:r>
              <a:rPr lang="da-DK" dirty="0"/>
              <a:t>Aarhus Kommune har besluttet at være CO2 neutral i 2030 og har allerede skåret 50% af CO2 udslippet i kommunen væk.  Og 90% af det vi i Aarhus Kommune mangler at skære ned står vi for som privatpersoner. Så vi skal gøre noget og mad er noget af det vi kan gøre noget ved. </a:t>
            </a:r>
          </a:p>
          <a:p>
            <a:endParaRPr lang="da-DK" dirty="0"/>
          </a:p>
          <a:p>
            <a:r>
              <a:rPr lang="da-DK" sz="1200" b="0" i="1" u="none" strike="noStrike" kern="1200" baseline="0" dirty="0">
                <a:solidFill>
                  <a:schemeClr val="tx1"/>
                </a:solidFill>
                <a:latin typeface="+mn-lt"/>
                <a:ea typeface="+mn-ea"/>
                <a:cs typeface="+mn-cs"/>
              </a:rPr>
              <a:t>Figur: Gennemsnitsdanskerens samlede årlige udledning af drivhusgasser på 17 ton CO2e fordelt på forbrugskategorier. Kilder: CONCITO 2014 og Politiken 9. november 2014. </a:t>
            </a:r>
          </a:p>
          <a:p>
            <a:r>
              <a:rPr lang="da-DK" sz="1200" b="0" i="1" u="none" strike="noStrike" kern="1200" baseline="0" dirty="0">
                <a:solidFill>
                  <a:schemeClr val="tx1"/>
                </a:solidFill>
                <a:latin typeface="+mn-lt"/>
                <a:ea typeface="+mn-ea"/>
                <a:cs typeface="+mn-cs"/>
              </a:rPr>
              <a:t>HENVISNING: https://concito.dk/sites/concito.dk/files/media/document/Klimavenlige%20madvaner%202019_rev1.pdf</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10</a:t>
            </a:fld>
            <a:endParaRPr lang="da-DK"/>
          </a:p>
        </p:txBody>
      </p:sp>
    </p:spTree>
    <p:extLst>
      <p:ext uri="{BB962C8B-B14F-4D97-AF65-F5344CB8AC3E}">
        <p14:creationId xmlns:p14="http://schemas.microsoft.com/office/powerpoint/2010/main" val="261897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er jeres første tanker om bæredygtig mad og måltider?</a:t>
            </a:r>
          </a:p>
        </p:txBody>
      </p:sp>
      <p:sp>
        <p:nvSpPr>
          <p:cNvPr id="4" name="Pladsholder til slidenummer 3"/>
          <p:cNvSpPr>
            <a:spLocks noGrp="1"/>
          </p:cNvSpPr>
          <p:nvPr>
            <p:ph type="sldNum" sz="quarter" idx="5"/>
          </p:nvPr>
        </p:nvSpPr>
        <p:spPr/>
        <p:txBody>
          <a:bodyPr/>
          <a:lstStyle/>
          <a:p>
            <a:fld id="{B47AD176-4D69-4B68-9DDC-87FF7D1647D6}" type="slidenum">
              <a:rPr lang="da-DK" smtClean="0"/>
              <a:t>11</a:t>
            </a:fld>
            <a:endParaRPr lang="da-DK"/>
          </a:p>
        </p:txBody>
      </p:sp>
    </p:spTree>
    <p:extLst>
      <p:ext uri="{BB962C8B-B14F-4D97-AF65-F5344CB8AC3E}">
        <p14:creationId xmlns:p14="http://schemas.microsoft.com/office/powerpoint/2010/main" val="56631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12</a:t>
            </a:fld>
            <a:endParaRPr lang="da-DK"/>
          </a:p>
        </p:txBody>
      </p:sp>
    </p:spTree>
    <p:extLst>
      <p:ext uri="{BB962C8B-B14F-4D97-AF65-F5344CB8AC3E}">
        <p14:creationId xmlns:p14="http://schemas.microsoft.com/office/powerpoint/2010/main" val="4174372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dette forløb skal vi igennem det man kalder en designcirkel – det betyder vi selv skal designe nogle løsninger, som gør en mad- eller måltidsvane mere bæredygtig. </a:t>
            </a:r>
          </a:p>
          <a:p>
            <a:endParaRPr lang="da-DK" dirty="0"/>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p:txBody>
      </p:sp>
      <p:sp>
        <p:nvSpPr>
          <p:cNvPr id="4" name="Pladsholder til slidenummer 3"/>
          <p:cNvSpPr>
            <a:spLocks noGrp="1"/>
          </p:cNvSpPr>
          <p:nvPr>
            <p:ph type="sldNum" sz="quarter" idx="5"/>
          </p:nvPr>
        </p:nvSpPr>
        <p:spPr/>
        <p:txBody>
          <a:bodyPr/>
          <a:lstStyle/>
          <a:p>
            <a:fld id="{B47AD176-4D69-4B68-9DDC-87FF7D1647D6}" type="slidenum">
              <a:rPr lang="da-DK" smtClean="0"/>
              <a:t>13</a:t>
            </a:fld>
            <a:endParaRPr lang="da-DK"/>
          </a:p>
        </p:txBody>
      </p:sp>
    </p:spTree>
    <p:extLst>
      <p:ext uri="{BB962C8B-B14F-4D97-AF65-F5344CB8AC3E}">
        <p14:creationId xmlns:p14="http://schemas.microsoft.com/office/powerpoint/2010/main" val="249850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14</a:t>
            </a:fld>
            <a:endParaRPr lang="da-DK"/>
          </a:p>
        </p:txBody>
      </p:sp>
    </p:spTree>
    <p:extLst>
      <p:ext uri="{BB962C8B-B14F-4D97-AF65-F5344CB8AC3E}">
        <p14:creationId xmlns:p14="http://schemas.microsoft.com/office/powerpoint/2010/main" val="376850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starter med at få en masse viden om, hvad der har betydning for om vores mad- og måltidsvaner er bæredygtige.</a:t>
            </a:r>
          </a:p>
          <a:p>
            <a:endParaRPr lang="da-DK" dirty="0"/>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15</a:t>
            </a:fld>
            <a:endParaRPr lang="da-DK"/>
          </a:p>
        </p:txBody>
      </p:sp>
    </p:spTree>
    <p:extLst>
      <p:ext uri="{BB962C8B-B14F-4D97-AF65-F5344CB8AC3E}">
        <p14:creationId xmlns:p14="http://schemas.microsoft.com/office/powerpoint/2010/main" val="1035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Lad eleverne snakke sammen 2 og 2 i et par minutter og skriv eksempler ned inden I gennemgår hvad der faktisk har betydning for om vores mad- og måltidsvaner er bæredygtige.</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16</a:t>
            </a:fld>
            <a:endParaRPr lang="da-DK"/>
          </a:p>
        </p:txBody>
      </p:sp>
    </p:spTree>
    <p:extLst>
      <p:ext uri="{BB962C8B-B14F-4D97-AF65-F5344CB8AC3E}">
        <p14:creationId xmlns:p14="http://schemas.microsoft.com/office/powerpoint/2010/main" val="154733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Hvorfor er kød så meget mere belastende end grøntsager?</a:t>
            </a:r>
          </a:p>
          <a:p>
            <a:r>
              <a:rPr lang="da-DK" dirty="0"/>
              <a:t>Er det lige gyldigt, hvilken slags kød eller hvilken slags grøntsager?</a:t>
            </a:r>
          </a:p>
        </p:txBody>
      </p:sp>
      <p:sp>
        <p:nvSpPr>
          <p:cNvPr id="4" name="Pladsholder til slidenummer 3"/>
          <p:cNvSpPr>
            <a:spLocks noGrp="1"/>
          </p:cNvSpPr>
          <p:nvPr>
            <p:ph type="sldNum" sz="quarter" idx="5"/>
          </p:nvPr>
        </p:nvSpPr>
        <p:spPr/>
        <p:txBody>
          <a:bodyPr/>
          <a:lstStyle/>
          <a:p>
            <a:fld id="{B47AD176-4D69-4B68-9DDC-87FF7D1647D6}" type="slidenum">
              <a:rPr lang="da-DK" smtClean="0"/>
              <a:t>17</a:t>
            </a:fld>
            <a:endParaRPr lang="da-DK"/>
          </a:p>
        </p:txBody>
      </p:sp>
    </p:spTree>
    <p:extLst>
      <p:ext uri="{BB962C8B-B14F-4D97-AF65-F5344CB8AC3E}">
        <p14:creationId xmlns:p14="http://schemas.microsoft.com/office/powerpoint/2010/main" val="50872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kan finde mange oversigter på nettet. Det er ikke altid tallene stemmer overens, for der er mange forskellige beregningsmetoder. Men den overordnede linje: kød er omkostningsfyldt, grøntsager er billigt - set med miljøbriller. Men der er tvist i forholdet til bearbejdningen. Et andet gennemgående træk er at jo mere bearbejdet jo større miljøbelastning, og det slår bl.a. igennem på plantefars, som er på niveau med kylling i miljøomkostning.</a:t>
            </a:r>
          </a:p>
          <a:p>
            <a:endParaRPr lang="da-DK" dirty="0"/>
          </a:p>
          <a:p>
            <a:r>
              <a:rPr lang="da-DK" sz="1200" b="0" i="1" u="none" strike="noStrike" kern="1200" baseline="0" dirty="0">
                <a:solidFill>
                  <a:schemeClr val="tx1"/>
                </a:solidFill>
                <a:latin typeface="+mn-lt"/>
                <a:ea typeface="+mn-ea"/>
                <a:cs typeface="+mn-cs"/>
              </a:rPr>
              <a:t>Figur: CO2e-udledning per kg fødevare fordelt på frugt og grønt, øvrige plantebaserede fødevarer og animalske fødevarer. Kilde: CONCITO på grundlag af Mogensen et. al. (2016).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HENVISNING</a:t>
            </a:r>
            <a:r>
              <a:rPr lang="da-DK" i="1" dirty="0"/>
              <a:t>: https://concito.dk/sites/concito.dk/files/media/document/Klimavenlige%20madvaner%202019_rev1.pdf</a:t>
            </a:r>
            <a:endParaRPr lang="da-DK"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18</a:t>
            </a:fld>
            <a:endParaRPr lang="da-DK"/>
          </a:p>
        </p:txBody>
      </p:sp>
    </p:spTree>
    <p:extLst>
      <p:ext uri="{BB962C8B-B14F-4D97-AF65-F5344CB8AC3E}">
        <p14:creationId xmlns:p14="http://schemas.microsoft.com/office/powerpoint/2010/main" val="1646100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spiser kød belaster vi ikke kun miljøet ekstra med CO2 det optager også meget mere plads på kloden at producere kød end grøntsager. Når vi bruger mere plads til produktion er der mindre plads til natur og biodiversitet.</a:t>
            </a:r>
          </a:p>
          <a:p>
            <a:endParaRPr lang="da-DK" dirty="0"/>
          </a:p>
          <a:p>
            <a:r>
              <a:rPr lang="da-DK" dirty="0"/>
              <a:t>Det kræver altså mere end 10 gange så meget plads at producere kød i stedet for grøntsager. For dyrene (fx grisene) skal jo også have lidt plads at være på.</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19</a:t>
            </a:fld>
            <a:endParaRPr lang="da-DK"/>
          </a:p>
        </p:txBody>
      </p:sp>
    </p:spTree>
    <p:extLst>
      <p:ext uri="{BB962C8B-B14F-4D97-AF65-F5344CB8AC3E}">
        <p14:creationId xmlns:p14="http://schemas.microsoft.com/office/powerpoint/2010/main" val="61154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Oplæg fra Natursamarbejdet</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a:t>
            </a:fld>
            <a:endParaRPr lang="da-DK"/>
          </a:p>
        </p:txBody>
      </p:sp>
    </p:spTree>
    <p:extLst>
      <p:ext uri="{BB962C8B-B14F-4D97-AF65-F5344CB8AC3E}">
        <p14:creationId xmlns:p14="http://schemas.microsoft.com/office/powerpoint/2010/main" val="381067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både positive og negative sider af konventionel og økologiske dyrkning. Det konventionelle bruger sprøjtegifte og næringsstoffer der forringer biodiversiteten, men økologisk produktion kræver mere plads.</a:t>
            </a:r>
          </a:p>
          <a:p>
            <a:endParaRPr lang="da-DK" dirty="0"/>
          </a:p>
          <a:p>
            <a:r>
              <a:rPr lang="da-DK" dirty="0"/>
              <a:t>Spørg eleverne om de kender til forskellen på økologisk og konventionel produktion?</a:t>
            </a:r>
          </a:p>
          <a:p>
            <a:r>
              <a:rPr lang="da-DK" dirty="0"/>
              <a:t>Om økologisk produktion: </a:t>
            </a:r>
            <a:r>
              <a:rPr lang="da-DK" dirty="0">
                <a:hlinkClick r:id="rId3"/>
              </a:rPr>
              <a:t>https://okologi.dk/forbruger/oekologisk-produktion</a:t>
            </a: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20</a:t>
            </a:fld>
            <a:endParaRPr lang="da-DK"/>
          </a:p>
        </p:txBody>
      </p:sp>
    </p:spTree>
    <p:extLst>
      <p:ext uri="{BB962C8B-B14F-4D97-AF65-F5344CB8AC3E}">
        <p14:creationId xmlns:p14="http://schemas.microsoft.com/office/powerpoint/2010/main" val="3311754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Drøft på klassen, hvilke transportformer der anvendes til at transportere mad. Snak evt. om konkrete madvare, fx. danske kartofler, appelsiner fra Italien og bær fra Sydamerika. </a:t>
            </a:r>
          </a:p>
          <a:p>
            <a:endParaRPr lang="da-DK" baseline="0" dirty="0"/>
          </a:p>
          <a:p>
            <a:r>
              <a:rPr lang="da-DK" baseline="0" dirty="0"/>
              <a:t>Der er ingen 100 % rigtige svar. En vare kan skulle bruge flere forskellige transportmidler inden den når ud i butikken, og en tomat kan være produceret tæt på eller langt væk og på nogle årstider kommer fx jordbær langt væk fra og med fly, på andre tider med lastbil og i sæsonen herhjemme kan man måske købe dem i lokalområdet. (God krølle til årstiden frugt og grønt)</a:t>
            </a:r>
          </a:p>
          <a:p>
            <a:endParaRPr lang="da-DK" baseline="0" dirty="0"/>
          </a:p>
          <a:p>
            <a:r>
              <a:rPr lang="da-DK" baseline="0" dirty="0"/>
              <a:t>Varer der transporteres med fly har størst miljøomkostning:</a:t>
            </a:r>
          </a:p>
          <a:p>
            <a:r>
              <a:rPr lang="da-DK" baseline="0" dirty="0"/>
              <a:t>Lette temperaturfølsomme varer med lav holdbarhed bliver fløjet til Danmark, når det ikke er sæson i Europa eller Nordafrika fx: Friske bær, Slik ærter, Grønne bønner, Mini majs, Asparges, (Roser og Nelliker), kommer typisk med fly om vinteren + tidlig forår</a:t>
            </a:r>
          </a:p>
          <a:p>
            <a:endParaRPr lang="da-DK" baseline="0"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21</a:t>
            </a:fld>
            <a:endParaRPr lang="da-DK"/>
          </a:p>
        </p:txBody>
      </p:sp>
    </p:spTree>
    <p:extLst>
      <p:ext uri="{BB962C8B-B14F-4D97-AF65-F5344CB8AC3E}">
        <p14:creationId xmlns:p14="http://schemas.microsoft.com/office/powerpoint/2010/main" val="2561852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Transporten fra produktionssted til butik har en miljøomkostning, men din transport fra </a:t>
            </a:r>
            <a:r>
              <a:rPr lang="da-DK" baseline="0" dirty="0"/>
              <a:t>butikken og hjem har for langt de fleste varer en større miljøpåvirkning.</a:t>
            </a:r>
          </a:p>
          <a:p>
            <a:endParaRPr lang="da-DK" dirty="0"/>
          </a:p>
          <a:p>
            <a:r>
              <a:rPr lang="da-DK" dirty="0"/>
              <a:t>OPGAVE: Diskuter spørgsmålene på slide 2 og 2 eller i grupper.</a:t>
            </a:r>
          </a:p>
          <a:p>
            <a:r>
              <a:rPr lang="da-DK" dirty="0"/>
              <a:t>Husk der er ingen rigtige svar. Der kan være gode argumenter for at tage bilen ud at handle. Og når vi skal tænke bæredygtigt, så skal vi selvfølgelig tænke på miljøet, men vi skal også, hvis det skal være bæredygtige tænke økonomi og socialt.</a:t>
            </a:r>
          </a:p>
        </p:txBody>
      </p:sp>
      <p:sp>
        <p:nvSpPr>
          <p:cNvPr id="4" name="Pladsholder til slidenummer 3"/>
          <p:cNvSpPr>
            <a:spLocks noGrp="1"/>
          </p:cNvSpPr>
          <p:nvPr>
            <p:ph type="sldNum" sz="quarter" idx="5"/>
          </p:nvPr>
        </p:nvSpPr>
        <p:spPr/>
        <p:txBody>
          <a:bodyPr/>
          <a:lstStyle/>
          <a:p>
            <a:fld id="{8017218B-FD08-4A19-81AA-CF9299107EE6}" type="slidenum">
              <a:rPr lang="da-DK" smtClean="0"/>
              <a:t>22</a:t>
            </a:fld>
            <a:endParaRPr lang="da-DK"/>
          </a:p>
        </p:txBody>
      </p:sp>
    </p:spTree>
    <p:extLst>
      <p:ext uri="{BB962C8B-B14F-4D97-AF65-F5344CB8AC3E}">
        <p14:creationId xmlns:p14="http://schemas.microsoft.com/office/powerpoint/2010/main" val="371117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Snak om opbevaring af maden.</a:t>
            </a:r>
          </a:p>
          <a:p>
            <a:r>
              <a:rPr lang="da-DK" dirty="0"/>
              <a:t>Der er både opbevaring hos producent og på vej til detailhandel og opbevaring hjemme. </a:t>
            </a:r>
          </a:p>
          <a:p>
            <a:r>
              <a:rPr lang="da-DK" dirty="0"/>
              <a:t>Der er mange dilemmaer fx agurk: U</a:t>
            </a:r>
            <a:r>
              <a:rPr lang="da-DK" sz="1200" b="0" i="0" kern="1200" dirty="0">
                <a:solidFill>
                  <a:schemeClr val="tx1"/>
                </a:solidFill>
                <a:effectLst/>
                <a:latin typeface="+mn-lt"/>
                <a:ea typeface="+mn-ea"/>
                <a:cs typeface="+mn-cs"/>
              </a:rPr>
              <a:t>den emballage er holdbarheden typisk tre dage. Hvis </a:t>
            </a:r>
            <a:r>
              <a:rPr lang="da-DK" sz="1200" b="1" i="0" kern="1200" dirty="0">
                <a:solidFill>
                  <a:schemeClr val="tx1"/>
                </a:solidFill>
                <a:effectLst/>
                <a:latin typeface="+mn-lt"/>
                <a:ea typeface="+mn-ea"/>
                <a:cs typeface="+mn-cs"/>
              </a:rPr>
              <a:t>agurken</a:t>
            </a:r>
            <a:r>
              <a:rPr lang="da-DK" sz="1200" b="0" i="0" kern="1200" dirty="0">
                <a:solidFill>
                  <a:schemeClr val="tx1"/>
                </a:solidFill>
                <a:effectLst/>
                <a:latin typeface="+mn-lt"/>
                <a:ea typeface="+mn-ea"/>
                <a:cs typeface="+mn-cs"/>
              </a:rPr>
              <a:t> emballeres med 1,5 gram </a:t>
            </a:r>
            <a:r>
              <a:rPr lang="da-DK" sz="1200" b="1" i="0" kern="1200" dirty="0">
                <a:solidFill>
                  <a:schemeClr val="tx1"/>
                </a:solidFill>
                <a:effectLst/>
                <a:latin typeface="+mn-lt"/>
                <a:ea typeface="+mn-ea"/>
                <a:cs typeface="+mn-cs"/>
              </a:rPr>
              <a:t>plast</a:t>
            </a:r>
            <a:r>
              <a:rPr lang="da-DK" sz="1200" b="0" i="0" kern="1200" dirty="0">
                <a:solidFill>
                  <a:schemeClr val="tx1"/>
                </a:solidFill>
                <a:effectLst/>
                <a:latin typeface="+mn-lt"/>
                <a:ea typeface="+mn-ea"/>
                <a:cs typeface="+mn-cs"/>
              </a:rPr>
              <a:t>, kan den holde i op til to uger. Det giver væsentligt mindre madspild.</a:t>
            </a: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latin typeface="+mn-lt"/>
                <a:ea typeface="+mn-ea"/>
                <a:cs typeface="+mn-cs"/>
              </a:rPr>
              <a:t>Eks. Kan man bruge en bøtte eller læg en tallerken over, når du sætter rester i køleskabet, så undgår du brugen af plastikfilm og </a:t>
            </a:r>
            <a:r>
              <a:rPr lang="da-DK" sz="1200" kern="1200" dirty="0" err="1">
                <a:solidFill>
                  <a:schemeClr val="tx1"/>
                </a:solidFill>
                <a:latin typeface="+mn-lt"/>
                <a:ea typeface="+mn-ea"/>
                <a:cs typeface="+mn-cs"/>
              </a:rPr>
              <a:t>staniol</a:t>
            </a:r>
            <a:endParaRPr lang="da-DK" sz="1200" kern="1200" dirty="0">
              <a:solidFill>
                <a:schemeClr val="tx1"/>
              </a:solidFill>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23</a:t>
            </a:fld>
            <a:endParaRPr lang="da-DK"/>
          </a:p>
        </p:txBody>
      </p:sp>
    </p:spTree>
    <p:extLst>
      <p:ext uri="{BB962C8B-B14F-4D97-AF65-F5344CB8AC3E}">
        <p14:creationId xmlns:p14="http://schemas.microsoft.com/office/powerpoint/2010/main" val="1193239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har betydning for miljøbelastningen, hvordan vi tilbereder vores mad. Spiser vi maden rå eller varmes det i ovnen, når vi skal koge vand til pasta betyder det noget om låget er på eller ej osv. </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24</a:t>
            </a:fld>
            <a:endParaRPr lang="da-DK"/>
          </a:p>
        </p:txBody>
      </p:sp>
    </p:spTree>
    <p:extLst>
      <p:ext uri="{BB962C8B-B14F-4D97-AF65-F5344CB8AC3E}">
        <p14:creationId xmlns:p14="http://schemas.microsoft.com/office/powerpoint/2010/main" val="1810909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har betydning om maden serveres på engangs- eller genbrugsservice. Bruger man den gryde, som maden bliver tilberedt i til servering?</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25</a:t>
            </a:fld>
            <a:endParaRPr lang="da-DK"/>
          </a:p>
        </p:txBody>
      </p:sp>
    </p:spTree>
    <p:extLst>
      <p:ext uri="{BB962C8B-B14F-4D97-AF65-F5344CB8AC3E}">
        <p14:creationId xmlns:p14="http://schemas.microsoft.com/office/powerpoint/2010/main" val="2302817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OPGAVE: Gå ud i grupper og snak om: Hvor ofte I bruger engangsservice? Holde I mon øje med om det er lavet i plast eller pap? Overvej hvad det betyder?</a:t>
            </a:r>
          </a:p>
        </p:txBody>
      </p:sp>
      <p:sp>
        <p:nvSpPr>
          <p:cNvPr id="4" name="Pladsholder til slidenummer 3"/>
          <p:cNvSpPr>
            <a:spLocks noGrp="1"/>
          </p:cNvSpPr>
          <p:nvPr>
            <p:ph type="sldNum" sz="quarter" idx="5"/>
          </p:nvPr>
        </p:nvSpPr>
        <p:spPr/>
        <p:txBody>
          <a:bodyPr/>
          <a:lstStyle/>
          <a:p>
            <a:fld id="{8017218B-FD08-4A19-81AA-CF9299107EE6}" type="slidenum">
              <a:rPr lang="da-DK" smtClean="0"/>
              <a:t>26</a:t>
            </a:fld>
            <a:endParaRPr lang="da-DK"/>
          </a:p>
        </p:txBody>
      </p:sp>
    </p:spTree>
    <p:extLst>
      <p:ext uri="{BB962C8B-B14F-4D97-AF65-F5344CB8AC3E}">
        <p14:creationId xmlns:p14="http://schemas.microsoft.com/office/powerpoint/2010/main" val="150783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27</a:t>
            </a:fld>
            <a:endParaRPr lang="da-DK"/>
          </a:p>
        </p:txBody>
      </p:sp>
    </p:spTree>
    <p:extLst>
      <p:ext uri="{BB962C8B-B14F-4D97-AF65-F5344CB8AC3E}">
        <p14:creationId xmlns:p14="http://schemas.microsoft.com/office/powerpoint/2010/main" val="174434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mad vi smider ud i husholdningerne er en væsentlig del af det samlede madspild i Danmark</a:t>
            </a:r>
          </a:p>
          <a:p>
            <a:endParaRPr lang="da-DK" dirty="0"/>
          </a:p>
          <a:p>
            <a:r>
              <a:rPr lang="da-DK" dirty="0"/>
              <a:t>Hvert år kasseres fødevarer, der kunne brødføde 3 mia. mennesker, samtidig med at 815 mio. sulter.</a:t>
            </a:r>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hlinkClick r:id="rId3"/>
              </a:rPr>
              <a:t>kilde:</a:t>
            </a:r>
            <a:r>
              <a:rPr lang="da-DK" dirty="0">
                <a:hlinkClick r:id="rId3"/>
              </a:rPr>
              <a:t> https://www.deldinmad.dk/fakta-om-madspild/</a:t>
            </a:r>
            <a:endParaRPr lang="da-DK"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28</a:t>
            </a:fld>
            <a:endParaRPr lang="da-DK"/>
          </a:p>
        </p:txBody>
      </p:sp>
    </p:spTree>
    <p:extLst>
      <p:ext uri="{BB962C8B-B14F-4D97-AF65-F5344CB8AC3E}">
        <p14:creationId xmlns:p14="http://schemas.microsoft.com/office/powerpoint/2010/main" val="278767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29</a:t>
            </a:fld>
            <a:endParaRPr lang="da-DK"/>
          </a:p>
        </p:txBody>
      </p:sp>
    </p:spTree>
    <p:extLst>
      <p:ext uri="{BB962C8B-B14F-4D97-AF65-F5344CB8AC3E}">
        <p14:creationId xmlns:p14="http://schemas.microsoft.com/office/powerpoint/2010/main" val="131100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Kooperativ learning – lad eleverne snakke sammen 2 og 2: </a:t>
            </a:r>
          </a:p>
          <a:p>
            <a:r>
              <a:rPr lang="da-DK" sz="1200" kern="1200" dirty="0">
                <a:solidFill>
                  <a:schemeClr val="tx1"/>
                </a:solidFill>
                <a:effectLst/>
                <a:latin typeface="+mn-lt"/>
                <a:ea typeface="+mn-ea"/>
                <a:cs typeface="+mn-cs"/>
              </a:rPr>
              <a:t>- Hvad betyder bæredygtighed generelt?</a:t>
            </a:r>
          </a:p>
          <a:p>
            <a:pPr lvl="0"/>
            <a:r>
              <a:rPr lang="da-DK" sz="1200" kern="1200" dirty="0">
                <a:solidFill>
                  <a:schemeClr val="tx1"/>
                </a:solidFill>
                <a:effectLst/>
                <a:latin typeface="+mn-lt"/>
                <a:ea typeface="+mn-ea"/>
                <a:cs typeface="+mn-cs"/>
              </a:rPr>
              <a:t>- Hvad betyder bæredygtighed i mad sammenhæng?</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Forklar med de 3 næste slide flertydigheden i Bæredygtighed : miljø, social, økonomisk. Verdensmålene er et godt eksempel til at illustrere den brede forståelse af bæredygtighed.</a:t>
            </a: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3</a:t>
            </a:fld>
            <a:endParaRPr lang="da-DK"/>
          </a:p>
        </p:txBody>
      </p:sp>
    </p:spTree>
    <p:extLst>
      <p:ext uri="{BB962C8B-B14F-4D97-AF65-F5344CB8AC3E}">
        <p14:creationId xmlns:p14="http://schemas.microsoft.com/office/powerpoint/2010/main" val="892555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snakket</a:t>
            </a:r>
            <a:r>
              <a:rPr lang="da-DK" baseline="0" dirty="0"/>
              <a:t> rigtig meget om madens miljøpåvirkning, men vi skal jo stadig tænke bæredygtighed hele vejen rundt.</a:t>
            </a:r>
          </a:p>
          <a:p>
            <a:endParaRPr lang="da-DK" baseline="0" dirty="0"/>
          </a:p>
          <a:p>
            <a:r>
              <a:rPr lang="da-DK" baseline="0" dirty="0"/>
              <a:t>Andre ting vi skal tænke på ift. mad og bæredygtighed:</a:t>
            </a:r>
          </a:p>
          <a:p>
            <a:r>
              <a:rPr lang="da-DK" dirty="0">
                <a:solidFill>
                  <a:schemeClr val="bg2">
                    <a:lumMod val="25000"/>
                  </a:schemeClr>
                </a:solidFill>
              </a:rPr>
              <a:t>Det skal være rart at spise maden. </a:t>
            </a:r>
          </a:p>
          <a:p>
            <a:r>
              <a:rPr lang="da-DK" dirty="0">
                <a:solidFill>
                  <a:schemeClr val="bg2">
                    <a:lumMod val="25000"/>
                  </a:schemeClr>
                </a:solidFill>
              </a:rPr>
              <a:t>Vi skal kunne lide den og måske spise sammen med andre.</a:t>
            </a:r>
          </a:p>
          <a:p>
            <a:r>
              <a:rPr lang="da-DK" dirty="0">
                <a:solidFill>
                  <a:schemeClr val="bg2">
                    <a:lumMod val="25000"/>
                  </a:schemeClr>
                </a:solidFill>
              </a:rPr>
              <a:t>Der skal være mad til alle.</a:t>
            </a:r>
          </a:p>
          <a:p>
            <a:r>
              <a:rPr lang="da-DK" dirty="0">
                <a:solidFill>
                  <a:schemeClr val="bg2">
                    <a:lumMod val="25000"/>
                  </a:schemeClr>
                </a:solidFill>
              </a:rPr>
              <a:t>Maden skal være sund og nærende.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2">
                    <a:lumMod val="25000"/>
                  </a:schemeClr>
                </a:solidFill>
              </a:rPr>
              <a:t>Maden skal være til en pris vi kan og vil betale.</a:t>
            </a:r>
          </a:p>
          <a:p>
            <a:endParaRPr lang="da-DK" dirty="0"/>
          </a:p>
          <a:p>
            <a:r>
              <a:rPr lang="da-DK" dirty="0"/>
              <a:t>Henvisning: https://astra.dk/ubu - </a:t>
            </a:r>
            <a:r>
              <a:rPr lang="da-DK" sz="1200" kern="1200" dirty="0">
                <a:solidFill>
                  <a:schemeClr val="tx1"/>
                </a:solidFill>
                <a:effectLst/>
                <a:latin typeface="+mn-lt"/>
                <a:ea typeface="+mn-ea"/>
                <a:cs typeface="+mn-cs"/>
              </a:rPr>
              <a:t>Undervisning i bæredygtig udvikling forholder sig altid til refleksioner over de tre dimensioner, den sociale, den økonomiske og den miljømæssige. Pointen er at eleverne øver sig i at tage hensyn til alle tre dimensioner for at kunne handle bæredygtigt.</a:t>
            </a: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30</a:t>
            </a:fld>
            <a:endParaRPr lang="da-DK"/>
          </a:p>
        </p:txBody>
      </p:sp>
    </p:spTree>
    <p:extLst>
      <p:ext uri="{BB962C8B-B14F-4D97-AF65-F5344CB8AC3E}">
        <p14:creationId xmlns:p14="http://schemas.microsoft.com/office/powerpoint/2010/main" val="312835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31</a:t>
            </a:fld>
            <a:endParaRPr lang="da-DK"/>
          </a:p>
        </p:txBody>
      </p:sp>
    </p:spTree>
    <p:extLst>
      <p:ext uri="{BB962C8B-B14F-4D97-AF65-F5344CB8AC3E}">
        <p14:creationId xmlns:p14="http://schemas.microsoft.com/office/powerpoint/2010/main" val="2552340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film om Verdensmål:</a:t>
            </a:r>
          </a:p>
          <a:p>
            <a:r>
              <a:rPr lang="da-DK" dirty="0"/>
              <a:t>Snak om filmen: </a:t>
            </a:r>
          </a:p>
          <a:p>
            <a:r>
              <a:rPr lang="da-DK" dirty="0"/>
              <a:t>Hvad kan du/I selv gøre for klimaet, miljøet og verdensmålene? Hvad har du/I mest lyst til at passe godt på? Dyrene, planterne, stranden, skoven, hinanden? Der er mange ting man kan have lyst til at passe godt på.</a:t>
            </a:r>
          </a:p>
          <a:p>
            <a:r>
              <a:rPr lang="da-DK" dirty="0"/>
              <a:t>Hvad gør du/I måske allerede? Det er altid motiverende at finde de ting man allerede gør. Så er vi allerede i gang, og det er ikke svært.</a:t>
            </a:r>
          </a:p>
          <a:p>
            <a:endParaRPr lang="da-DK" dirty="0"/>
          </a:p>
          <a:p>
            <a:r>
              <a:rPr lang="da-DK" dirty="0"/>
              <a:t>I det her forløb kan vi passe godt på mange forskellige ting, ved at få ideer til at ændre forskellige vaner omkring vores mad.</a:t>
            </a:r>
          </a:p>
          <a:p>
            <a:r>
              <a:rPr lang="da-DK" dirty="0"/>
              <a:t>Det er vigtigt at huske: Der er ikke nogen 100 % rigtige eller forkerte løsninger, fordi vi er alle sammen forskellige. Men vi kan hjælpe hinanden til viden og ideer om, hvordan vi kan passe bedre på jordkloden.</a:t>
            </a:r>
          </a:p>
          <a:p>
            <a:endParaRPr lang="da-DK" dirty="0"/>
          </a:p>
          <a:p>
            <a:r>
              <a:rPr lang="da-DK" dirty="0"/>
              <a:t>Henvisning:  </a:t>
            </a:r>
          </a:p>
          <a:p>
            <a:r>
              <a:rPr lang="da-DK" dirty="0"/>
              <a:t>https://www.verdensmaal.org/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kern="1200" dirty="0">
                <a:solidFill>
                  <a:schemeClr val="tx1"/>
                </a:solidFill>
                <a:effectLst/>
                <a:latin typeface="+mn-lt"/>
                <a:ea typeface="+mn-ea"/>
                <a:cs typeface="+mn-cs"/>
                <a:hlinkClick r:id="rId3"/>
              </a:rPr>
              <a:t>https://verdenstimen.dk/ressourcebank/</a:t>
            </a:r>
            <a:endParaRPr lang="da-DK" sz="1200" kern="1200" dirty="0">
              <a:solidFill>
                <a:schemeClr val="tx1"/>
              </a:solidFill>
              <a:effectLst/>
              <a:latin typeface="+mn-lt"/>
              <a:ea typeface="+mn-ea"/>
              <a:cs typeface="+mn-cs"/>
            </a:endParaRPr>
          </a:p>
          <a:p>
            <a:endParaRPr lang="da-DK" dirty="0"/>
          </a:p>
          <a:p>
            <a:r>
              <a:rPr lang="da-DK" dirty="0"/>
              <a:t>Ophavsret: Med tilladelse fra Verdens Bedste Nyheder</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32</a:t>
            </a:fld>
            <a:endParaRPr lang="da-DK"/>
          </a:p>
        </p:txBody>
      </p:sp>
    </p:spTree>
    <p:extLst>
      <p:ext uri="{BB962C8B-B14F-4D97-AF65-F5344CB8AC3E}">
        <p14:creationId xmlns:p14="http://schemas.microsoft.com/office/powerpoint/2010/main" val="1944455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skal arbejde</a:t>
            </a:r>
            <a:r>
              <a:rPr lang="da-DK" baseline="0" dirty="0"/>
              <a:t> i grupper, når I skal udføre jeres ide, men til første del af idegenereringen skal I arbejde hele klassen sammen, så der bliver flest muligt ideer at vælge mellem.</a:t>
            </a:r>
          </a:p>
          <a:p>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p:txBody>
      </p:sp>
      <p:sp>
        <p:nvSpPr>
          <p:cNvPr id="4" name="Pladsholder til slidenummer 3"/>
          <p:cNvSpPr>
            <a:spLocks noGrp="1"/>
          </p:cNvSpPr>
          <p:nvPr>
            <p:ph type="sldNum" sz="quarter" idx="5"/>
          </p:nvPr>
        </p:nvSpPr>
        <p:spPr/>
        <p:txBody>
          <a:bodyPr/>
          <a:lstStyle/>
          <a:p>
            <a:fld id="{B47AD176-4D69-4B68-9DDC-87FF7D1647D6}" type="slidenum">
              <a:rPr lang="da-DK" smtClean="0"/>
              <a:t>33</a:t>
            </a:fld>
            <a:endParaRPr lang="da-DK"/>
          </a:p>
        </p:txBody>
      </p:sp>
    </p:spTree>
    <p:extLst>
      <p:ext uri="{BB962C8B-B14F-4D97-AF65-F5344CB8AC3E}">
        <p14:creationId xmlns:p14="http://schemas.microsoft.com/office/powerpoint/2010/main" val="2927732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E5461B"/>
                </a:solidFill>
              </a:rPr>
              <a:t>Idegenerering på klassen: Find på madvaner eller måltidsvaner, som I gerne vil gøre mere bæredygtige.</a:t>
            </a:r>
          </a:p>
          <a:p>
            <a:endParaRPr lang="da-DK" dirty="0">
              <a:solidFill>
                <a:srgbClr val="E5461B"/>
              </a:solidFill>
            </a:endParaRPr>
          </a:p>
          <a:p>
            <a:r>
              <a:rPr lang="da-DK" dirty="0">
                <a:solidFill>
                  <a:srgbClr val="E5461B"/>
                </a:solidFill>
              </a:rPr>
              <a:t>Brug idegenereringsværktøjer fx: negativ brainstorm eller idehjul til at generere og udvikle ideer. God idegenerering kræver typisk stram lærerstyring.</a:t>
            </a:r>
          </a:p>
          <a:p>
            <a:r>
              <a:rPr lang="da-DK" dirty="0"/>
              <a:t>Det er fint at starte med at ”skyde med </a:t>
            </a:r>
            <a:r>
              <a:rPr lang="da-DK" dirty="0" err="1"/>
              <a:t>spredhagl</a:t>
            </a:r>
            <a:r>
              <a:rPr lang="da-DK" dirty="0"/>
              <a:t>”, så der er mange ideer at vælge imellem og udvikle på. </a:t>
            </a:r>
            <a:endParaRPr lang="da-DK" dirty="0">
              <a:solidFill>
                <a:srgbClr val="E5461B"/>
              </a:solidFill>
            </a:endParaRPr>
          </a:p>
          <a:p>
            <a:endParaRPr lang="da-DK" dirty="0">
              <a:solidFill>
                <a:srgbClr val="E5461B"/>
              </a:solidFill>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34</a:t>
            </a:fld>
            <a:endParaRPr lang="da-DK"/>
          </a:p>
        </p:txBody>
      </p:sp>
    </p:spTree>
    <p:extLst>
      <p:ext uri="{BB962C8B-B14F-4D97-AF65-F5344CB8AC3E}">
        <p14:creationId xmlns:p14="http://schemas.microsoft.com/office/powerpoint/2010/main" val="2228542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BRUG KUN DETTE SLIDE, HVIS I MANGLER INSPIRATION TIL EMNER I KAN UNDERSØGE OG FINDE PÅ LØSNINGER TIL.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Her er nævnt nogle eksempler på, hvad eleverne kan undersøge, men de har sikker endnu bedre ideer, som de vil undersøge og komme med løsningsforslag til. </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35</a:t>
            </a:fld>
            <a:endParaRPr lang="da-DK"/>
          </a:p>
        </p:txBody>
      </p:sp>
    </p:spTree>
    <p:extLst>
      <p:ext uri="{BB962C8B-B14F-4D97-AF65-F5344CB8AC3E}">
        <p14:creationId xmlns:p14="http://schemas.microsoft.com/office/powerpoint/2010/main" val="3176771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36</a:t>
            </a:fld>
            <a:endParaRPr lang="da-DK"/>
          </a:p>
        </p:txBody>
      </p:sp>
    </p:spTree>
    <p:extLst>
      <p:ext uri="{BB962C8B-B14F-4D97-AF65-F5344CB8AC3E}">
        <p14:creationId xmlns:p14="http://schemas.microsoft.com/office/powerpoint/2010/main" val="1953766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00050" rtl="0" eaLnBrk="1" fontAlgn="auto" latinLnBrk="0" hangingPunct="1">
              <a:lnSpc>
                <a:spcPct val="90000"/>
              </a:lnSpc>
              <a:spcBef>
                <a:spcPct val="0"/>
              </a:spcBef>
              <a:spcAft>
                <a:spcPct val="35000"/>
              </a:spcAft>
              <a:buClrTx/>
              <a:buSzTx/>
              <a:buFontTx/>
              <a:buNone/>
              <a:tabLst/>
              <a:defRPr/>
            </a:pPr>
            <a:r>
              <a:rPr lang="da-DK" b="0" dirty="0">
                <a:solidFill>
                  <a:srgbClr val="FF0000"/>
                </a:solidFill>
              </a:rPr>
              <a:t>På baggrund af de ideer eleverne har fået i klassen, vælger hver gruppe nu ET PROBLEM, som de skal finde og kvalificere en løsning på, som trækker i en bæredygtig retning. Derefter skal eleverne</a:t>
            </a:r>
            <a:r>
              <a:rPr lang="da-DK" sz="1200" kern="1200" dirty="0">
                <a:solidFill>
                  <a:srgbClr val="FF0000"/>
                </a:solidFill>
              </a:rPr>
              <a:t> afprøver/udføre ideen i praksis.</a:t>
            </a:r>
          </a:p>
          <a:p>
            <a:pPr marL="0" marR="0" lvl="0" indent="0" algn="l" defTabSz="400050" rtl="0" eaLnBrk="1" fontAlgn="auto" latinLnBrk="0" hangingPunct="1">
              <a:lnSpc>
                <a:spcPct val="90000"/>
              </a:lnSpc>
              <a:spcBef>
                <a:spcPct val="0"/>
              </a:spcBef>
              <a:spcAft>
                <a:spcPct val="35000"/>
              </a:spcAft>
              <a:buClrTx/>
              <a:buSzTx/>
              <a:buFontTx/>
              <a:buNone/>
              <a:tabLst/>
              <a:defRPr/>
            </a:pPr>
            <a:endParaRPr lang="da-DK" sz="1200" kern="1200" dirty="0">
              <a:solidFill>
                <a:srgbClr val="FF0000"/>
              </a:solidFill>
            </a:endParaRPr>
          </a:p>
          <a:p>
            <a:pPr lvl="0" algn="l" defTabSz="400050">
              <a:lnSpc>
                <a:spcPct val="90000"/>
              </a:lnSpc>
              <a:spcBef>
                <a:spcPct val="0"/>
              </a:spcBef>
              <a:spcAft>
                <a:spcPct val="35000"/>
              </a:spcAft>
            </a:pPr>
            <a:r>
              <a:rPr lang="da-DK" sz="1200" kern="1200" dirty="0"/>
              <a:t>EX 1. Jeg vil hænge sedler op ved hvert komfur.</a:t>
            </a:r>
          </a:p>
          <a:p>
            <a:pPr lvl="0" algn="l" defTabSz="400050">
              <a:lnSpc>
                <a:spcPct val="90000"/>
              </a:lnSpc>
              <a:spcBef>
                <a:spcPct val="0"/>
              </a:spcBef>
              <a:spcAft>
                <a:spcPct val="35000"/>
              </a:spcAft>
            </a:pPr>
            <a:r>
              <a:rPr lang="da-DK" sz="1200" kern="1200" dirty="0"/>
              <a:t>Jeg vil sørge for at der er låg til alle gryder.</a:t>
            </a:r>
          </a:p>
          <a:p>
            <a:pPr lvl="0" algn="l" defTabSz="400050">
              <a:lnSpc>
                <a:spcPct val="90000"/>
              </a:lnSpc>
              <a:spcBef>
                <a:spcPct val="0"/>
              </a:spcBef>
              <a:spcAft>
                <a:spcPct val="35000"/>
              </a:spcAft>
            </a:pPr>
            <a:r>
              <a:rPr lang="da-DK" sz="1200" dirty="0"/>
              <a:t>EX 2. vi afprøver opskriften</a:t>
            </a:r>
          </a:p>
          <a:p>
            <a:pPr lvl="0" algn="l" defTabSz="400050">
              <a:lnSpc>
                <a:spcPct val="90000"/>
              </a:lnSpc>
              <a:spcBef>
                <a:spcPct val="0"/>
              </a:spcBef>
              <a:spcAft>
                <a:spcPct val="35000"/>
              </a:spcAft>
            </a:pPr>
            <a:endParaRPr lang="da-DK" sz="1200" dirty="0"/>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pPr lvl="0" algn="l" defTabSz="400050">
              <a:lnSpc>
                <a:spcPct val="90000"/>
              </a:lnSpc>
              <a:spcBef>
                <a:spcPct val="0"/>
              </a:spcBef>
              <a:spcAft>
                <a:spcPct val="35000"/>
              </a:spcAft>
            </a:pP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37</a:t>
            </a:fld>
            <a:endParaRPr lang="da-DK"/>
          </a:p>
        </p:txBody>
      </p:sp>
    </p:spTree>
    <p:extLst>
      <p:ext uri="{BB962C8B-B14F-4D97-AF65-F5344CB8AC3E}">
        <p14:creationId xmlns:p14="http://schemas.microsoft.com/office/powerpoint/2010/main" val="1045944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rgbClr val="FF0000"/>
                </a:solidFill>
              </a:rPr>
              <a:t>Eleverne finder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rgbClr val="FF0000"/>
                </a:solidFill>
              </a:rPr>
              <a:t>Hjemmeopgave: Eleverne afprøver/udfører deres idé i praksis og begynder at overveje, hvor og hvordan I kan formidle ideen til klassen eller andre via en video. </a:t>
            </a:r>
          </a:p>
          <a:p>
            <a:endParaRPr lang="da-DK" dirty="0"/>
          </a:p>
          <a:p>
            <a:endParaRPr lang="da-DK" dirty="0">
              <a:solidFill>
                <a:srgbClr val="E5461B"/>
              </a:solidFill>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38</a:t>
            </a:fld>
            <a:endParaRPr lang="da-DK"/>
          </a:p>
        </p:txBody>
      </p:sp>
    </p:spTree>
    <p:extLst>
      <p:ext uri="{BB962C8B-B14F-4D97-AF65-F5344CB8AC3E}">
        <p14:creationId xmlns:p14="http://schemas.microsoft.com/office/powerpoint/2010/main" val="3215438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39</a:t>
            </a:fld>
            <a:endParaRPr lang="da-DK"/>
          </a:p>
        </p:txBody>
      </p:sp>
    </p:spTree>
    <p:extLst>
      <p:ext uri="{BB962C8B-B14F-4D97-AF65-F5344CB8AC3E}">
        <p14:creationId xmlns:p14="http://schemas.microsoft.com/office/powerpoint/2010/main" val="355272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noget er bæredygtigt er det holdbart uanset fra hvilken synsvinkel vi ser på det. Den oprindelige definition fra slutningen af 1980érne siger, at det skal være holdbart økonomisk, socialt og miljømæssigt.</a:t>
            </a:r>
          </a:p>
          <a:p>
            <a:r>
              <a:rPr lang="da-DK" dirty="0"/>
              <a:t>Alle 3 parametre er vigtige.</a:t>
            </a:r>
          </a:p>
          <a:p>
            <a:endParaRPr lang="da-DK" dirty="0"/>
          </a:p>
          <a:p>
            <a:r>
              <a:rPr lang="da-DK" dirty="0"/>
              <a:t>Henvisning: https://astra.dk/ubu - </a:t>
            </a:r>
            <a:r>
              <a:rPr lang="da-DK" sz="1200" kern="1200" dirty="0">
                <a:solidFill>
                  <a:schemeClr val="tx1"/>
                </a:solidFill>
                <a:effectLst/>
                <a:latin typeface="+mn-lt"/>
                <a:ea typeface="+mn-ea"/>
                <a:cs typeface="+mn-cs"/>
              </a:rPr>
              <a:t>Undervisning i bæredygtig udvikling forholder sig altid til refleksioner over de tre dimensioner, den sociale, den økonomiske og den miljømæssige. Pointen er at eleverne øver sig i at tage hensyn til alle tre dimensioner for at kunne handle bæredygtigt.</a:t>
            </a: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4</a:t>
            </a:fld>
            <a:endParaRPr lang="da-DK"/>
          </a:p>
        </p:txBody>
      </p:sp>
    </p:spTree>
    <p:extLst>
      <p:ext uri="{BB962C8B-B14F-4D97-AF65-F5344CB8AC3E}">
        <p14:creationId xmlns:p14="http://schemas.microsoft.com/office/powerpoint/2010/main" val="3818096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gn="l" defTabSz="400050">
              <a:lnSpc>
                <a:spcPct val="90000"/>
              </a:lnSpc>
              <a:spcBef>
                <a:spcPct val="0"/>
              </a:spcBef>
              <a:spcAft>
                <a:spcPct val="35000"/>
              </a:spcAft>
            </a:pPr>
            <a:r>
              <a:rPr lang="da-DK" sz="1200" kern="1200" dirty="0">
                <a:solidFill>
                  <a:srgbClr val="FF0000"/>
                </a:solidFill>
              </a:rPr>
              <a:t>Hjemmeopgave fra sidst: Eleverne har afprøvet/udført deres ide i praksis og overvejer, hvor og hvordan de kan formidle ideen til klassen eller andre via en video. </a:t>
            </a:r>
          </a:p>
          <a:p>
            <a:pPr lvl="0" algn="l" defTabSz="400050">
              <a:lnSpc>
                <a:spcPct val="90000"/>
              </a:lnSpc>
              <a:spcBef>
                <a:spcPct val="0"/>
              </a:spcBef>
              <a:spcAft>
                <a:spcPct val="35000"/>
              </a:spcAft>
            </a:pPr>
            <a:endParaRPr lang="da-DK" sz="1200" dirty="0"/>
          </a:p>
          <a:p>
            <a:pPr lvl="0" algn="l" defTabSz="400050">
              <a:lnSpc>
                <a:spcPct val="90000"/>
              </a:lnSpc>
              <a:spcBef>
                <a:spcPct val="0"/>
              </a:spcBef>
              <a:spcAft>
                <a:spcPct val="35000"/>
              </a:spcAft>
            </a:pPr>
            <a:r>
              <a:rPr lang="da-DK" sz="1200" b="1" kern="1200" dirty="0"/>
              <a:t>Formidling:</a:t>
            </a:r>
          </a:p>
          <a:p>
            <a:pPr lvl="0" algn="l" defTabSz="400050">
              <a:lnSpc>
                <a:spcPct val="90000"/>
              </a:lnSpc>
              <a:spcBef>
                <a:spcPct val="0"/>
              </a:spcBef>
              <a:spcAft>
                <a:spcPct val="35000"/>
              </a:spcAft>
            </a:pPr>
            <a:r>
              <a:rPr lang="da-DK" sz="1200" b="0" kern="1200" dirty="0">
                <a:solidFill>
                  <a:srgbClr val="FF0000"/>
                </a:solidFill>
              </a:rPr>
              <a:t>Eleverne laver en video om deres ide, overskriften på videoen kunne være: ET SKRIDT I DEN RIGTIGE RETNING  </a:t>
            </a:r>
          </a:p>
          <a:p>
            <a:pPr lvl="0" algn="l" defTabSz="400050">
              <a:lnSpc>
                <a:spcPct val="90000"/>
              </a:lnSpc>
              <a:spcBef>
                <a:spcPct val="0"/>
              </a:spcBef>
              <a:spcAft>
                <a:spcPct val="35000"/>
              </a:spcAft>
            </a:pPr>
            <a:endParaRPr lang="da-DK" sz="1200" b="0" kern="1200" dirty="0">
              <a:solidFill>
                <a:srgbClr val="FF0000"/>
              </a:solidFill>
            </a:endParaRPr>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pPr lvl="0" algn="l" defTabSz="400050">
              <a:lnSpc>
                <a:spcPct val="90000"/>
              </a:lnSpc>
              <a:spcBef>
                <a:spcPct val="0"/>
              </a:spcBef>
              <a:spcAft>
                <a:spcPct val="35000"/>
              </a:spcAft>
            </a:pPr>
            <a:endParaRPr lang="da-DK" sz="1200" b="0" kern="1200" dirty="0">
              <a:solidFill>
                <a:srgbClr val="FF0000"/>
              </a:solidFill>
            </a:endParaRPr>
          </a:p>
          <a:p>
            <a:pPr lvl="0" algn="l" defTabSz="400050">
              <a:lnSpc>
                <a:spcPct val="90000"/>
              </a:lnSpc>
              <a:spcBef>
                <a:spcPct val="0"/>
              </a:spcBef>
              <a:spcAft>
                <a:spcPct val="35000"/>
              </a:spcAft>
            </a:pPr>
            <a:endParaRPr lang="da-DK" sz="1200" b="0" kern="1200" dirty="0">
              <a:solidFill>
                <a:srgbClr val="FF0000"/>
              </a:solidFill>
            </a:endParaRPr>
          </a:p>
          <a:p>
            <a:pPr lvl="0" algn="l" defTabSz="400050">
              <a:lnSpc>
                <a:spcPct val="90000"/>
              </a:lnSpc>
              <a:spcBef>
                <a:spcPct val="0"/>
              </a:spcBef>
              <a:spcAft>
                <a:spcPct val="35000"/>
              </a:spcAft>
            </a:pP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40</a:t>
            </a:fld>
            <a:endParaRPr lang="da-DK"/>
          </a:p>
        </p:txBody>
      </p:sp>
    </p:spTree>
    <p:extLst>
      <p:ext uri="{BB962C8B-B14F-4D97-AF65-F5344CB8AC3E}">
        <p14:creationId xmlns:p14="http://schemas.microsoft.com/office/powerpoint/2010/main" val="3274998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Eleverne skal samarbejde om at blive enige om én vane/ting, de vil UNGERSØGE, FINDE EN BÆREDYGTIG LØSNING PÅ OG FORMIDLE TIL KLASSEN.</a:t>
            </a:r>
          </a:p>
          <a:p>
            <a:endParaRPr lang="da-DK" dirty="0">
              <a:solidFill>
                <a:srgbClr val="E5461B"/>
              </a:solidFill>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41</a:t>
            </a:fld>
            <a:endParaRPr lang="da-DK"/>
          </a:p>
        </p:txBody>
      </p:sp>
    </p:spTree>
    <p:extLst>
      <p:ext uri="{BB962C8B-B14F-4D97-AF65-F5344CB8AC3E}">
        <p14:creationId xmlns:p14="http://schemas.microsoft.com/office/powerpoint/2010/main" val="2891570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E5461B"/>
                </a:solidFill>
              </a:rPr>
              <a:t>Så skal der laves video:</a:t>
            </a:r>
          </a:p>
          <a:p>
            <a:endParaRPr lang="da-DK" dirty="0">
              <a:solidFill>
                <a:srgbClr val="E5461B"/>
              </a:solidFill>
            </a:endParaRPr>
          </a:p>
          <a:p>
            <a:r>
              <a:rPr lang="da-DK" dirty="0">
                <a:solidFill>
                  <a:srgbClr val="E5461B"/>
                </a:solidFill>
              </a:rPr>
              <a:t>Hvad skal i filme for at fortælle om jeres ide til en ændring?</a:t>
            </a:r>
          </a:p>
          <a:p>
            <a:r>
              <a:rPr lang="da-DK" dirty="0">
                <a:solidFill>
                  <a:srgbClr val="E5461B"/>
                </a:solidFill>
              </a:rPr>
              <a:t>Hvordan formidler i løsningen? Er der noget der skal vises?</a:t>
            </a:r>
          </a:p>
          <a:p>
            <a:r>
              <a:rPr lang="da-DK" dirty="0">
                <a:solidFill>
                  <a:srgbClr val="E5461B"/>
                </a:solidFill>
              </a:rPr>
              <a:t>Hvem skal målgruppen være for videoen (hvem har typisk den her vane, som skal gøres mere bæredygtig)?</a:t>
            </a:r>
          </a:p>
        </p:txBody>
      </p:sp>
      <p:sp>
        <p:nvSpPr>
          <p:cNvPr id="4" name="Pladsholder til slidenummer 3"/>
          <p:cNvSpPr>
            <a:spLocks noGrp="1"/>
          </p:cNvSpPr>
          <p:nvPr>
            <p:ph type="sldNum" sz="quarter" idx="5"/>
          </p:nvPr>
        </p:nvSpPr>
        <p:spPr/>
        <p:txBody>
          <a:bodyPr/>
          <a:lstStyle/>
          <a:p>
            <a:fld id="{8017218B-FD08-4A19-81AA-CF9299107EE6}" type="slidenum">
              <a:rPr lang="da-DK" smtClean="0"/>
              <a:t>42</a:t>
            </a:fld>
            <a:endParaRPr lang="da-DK"/>
          </a:p>
        </p:txBody>
      </p:sp>
    </p:spTree>
    <p:extLst>
      <p:ext uri="{BB962C8B-B14F-4D97-AF65-F5344CB8AC3E}">
        <p14:creationId xmlns:p14="http://schemas.microsoft.com/office/powerpoint/2010/main" val="640259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43</a:t>
            </a:fld>
            <a:endParaRPr lang="da-DK"/>
          </a:p>
        </p:txBody>
      </p:sp>
    </p:spTree>
    <p:extLst>
      <p:ext uri="{BB962C8B-B14F-4D97-AF65-F5344CB8AC3E}">
        <p14:creationId xmlns:p14="http://schemas.microsoft.com/office/powerpoint/2010/main" val="968546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gn="l" defTabSz="400050">
              <a:lnSpc>
                <a:spcPct val="90000"/>
              </a:lnSpc>
              <a:spcBef>
                <a:spcPct val="0"/>
              </a:spcBef>
              <a:spcAft>
                <a:spcPct val="35000"/>
              </a:spcAft>
            </a:pPr>
            <a:r>
              <a:rPr lang="da-DK" sz="1200" b="1" kern="1200" dirty="0"/>
              <a:t>Formidling:</a:t>
            </a:r>
          </a:p>
          <a:p>
            <a:pPr lvl="0" algn="l" defTabSz="400050">
              <a:lnSpc>
                <a:spcPct val="90000"/>
              </a:lnSpc>
              <a:spcBef>
                <a:spcPct val="0"/>
              </a:spcBef>
              <a:spcAft>
                <a:spcPct val="35000"/>
              </a:spcAft>
            </a:pPr>
            <a:r>
              <a:rPr lang="da-DK" sz="1200" b="0" kern="1200" dirty="0">
                <a:solidFill>
                  <a:srgbClr val="FF0000"/>
                </a:solidFill>
              </a:rPr>
              <a:t>Præsenter jeres video om jeres idé for de andre i klassen</a:t>
            </a:r>
          </a:p>
          <a:p>
            <a:pPr lvl="0" algn="l" defTabSz="400050">
              <a:lnSpc>
                <a:spcPct val="90000"/>
              </a:lnSpc>
              <a:spcBef>
                <a:spcPct val="0"/>
              </a:spcBef>
              <a:spcAft>
                <a:spcPct val="35000"/>
              </a:spcAft>
            </a:pPr>
            <a:endParaRPr lang="da-DK" sz="1200" b="0" kern="1200" dirty="0">
              <a:solidFill>
                <a:srgbClr val="FF0000"/>
              </a:solidFill>
            </a:endParaRPr>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pPr lvl="0" algn="l" defTabSz="400050">
              <a:lnSpc>
                <a:spcPct val="90000"/>
              </a:lnSpc>
              <a:spcBef>
                <a:spcPct val="0"/>
              </a:spcBef>
              <a:spcAft>
                <a:spcPct val="35000"/>
              </a:spcAft>
            </a:pP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44</a:t>
            </a:fld>
            <a:endParaRPr lang="da-DK"/>
          </a:p>
        </p:txBody>
      </p:sp>
    </p:spTree>
    <p:extLst>
      <p:ext uri="{BB962C8B-B14F-4D97-AF65-F5344CB8AC3E}">
        <p14:creationId xmlns:p14="http://schemas.microsoft.com/office/powerpoint/2010/main" val="3217901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E5461B"/>
                </a:solidFill>
              </a:rPr>
              <a:t>Hvad har eleverne lært?</a:t>
            </a:r>
          </a:p>
          <a:p>
            <a:endParaRPr lang="da-DK" dirty="0">
              <a:solidFill>
                <a:srgbClr val="E5461B"/>
              </a:solidFill>
            </a:endParaRPr>
          </a:p>
          <a:p>
            <a:r>
              <a:rPr lang="da-DK" dirty="0">
                <a:solidFill>
                  <a:srgbClr val="E5461B"/>
                </a:solidFill>
              </a:rPr>
              <a:t>Vil de gøre noget anderledes fremover?</a:t>
            </a:r>
          </a:p>
        </p:txBody>
      </p:sp>
      <p:sp>
        <p:nvSpPr>
          <p:cNvPr id="4" name="Pladsholder til slidenummer 3"/>
          <p:cNvSpPr>
            <a:spLocks noGrp="1"/>
          </p:cNvSpPr>
          <p:nvPr>
            <p:ph type="sldNum" sz="quarter" idx="5"/>
          </p:nvPr>
        </p:nvSpPr>
        <p:spPr/>
        <p:txBody>
          <a:bodyPr/>
          <a:lstStyle/>
          <a:p>
            <a:fld id="{8017218B-FD08-4A19-81AA-CF9299107EE6}" type="slidenum">
              <a:rPr lang="da-DK" smtClean="0"/>
              <a:t>45</a:t>
            </a:fld>
            <a:endParaRPr lang="da-DK"/>
          </a:p>
        </p:txBody>
      </p:sp>
    </p:spTree>
    <p:extLst>
      <p:ext uri="{BB962C8B-B14F-4D97-AF65-F5344CB8AC3E}">
        <p14:creationId xmlns:p14="http://schemas.microsoft.com/office/powerpoint/2010/main" val="331536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Flertydigheden er også det FN´s Verdensmål for BÆREDYGTIG udvikling er et udtryk for.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Alle 17 punkter har stort fokus på det sociale. </a:t>
            </a:r>
          </a:p>
          <a:p>
            <a:r>
              <a:rPr lang="da-DK" sz="1200" kern="1200" dirty="0">
                <a:solidFill>
                  <a:schemeClr val="tx1"/>
                </a:solidFill>
                <a:effectLst/>
                <a:latin typeface="+mn-lt"/>
                <a:ea typeface="+mn-ea"/>
                <a:cs typeface="+mn-cs"/>
              </a:rPr>
              <a:t>Punkt 12-15 har også fokus på miljø. </a:t>
            </a:r>
          </a:p>
          <a:p>
            <a:r>
              <a:rPr lang="da-DK" sz="1200" kern="1200" dirty="0">
                <a:solidFill>
                  <a:schemeClr val="tx1"/>
                </a:solidFill>
                <a:effectLst/>
                <a:latin typeface="+mn-lt"/>
                <a:ea typeface="+mn-ea"/>
                <a:cs typeface="+mn-cs"/>
              </a:rPr>
              <a:t>Punkt 8 har stort fokus på økonomien, men økonomien er nærmest automatisk en del af alle punkter.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HUSK! Der er ikke nogen 100% rigtige eller forkerte løsninger. Det er hele tiden den bedste balance man skal lede efter. Det nytter ikke at afskaffe fattigdom eller sult ved at producere mad overalt så vi ikke har noget natur, for det er ikke langtidsholdbart - bæredygtigt.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Henvisning: https://verdenstimen.dk/17-verdensmaal/ - lynguide til verdensmålene</a:t>
            </a:r>
          </a:p>
          <a:p>
            <a:endParaRPr lang="da-DK" dirty="0"/>
          </a:p>
        </p:txBody>
      </p:sp>
      <p:sp>
        <p:nvSpPr>
          <p:cNvPr id="4" name="Pladsholder til slidenummer 3"/>
          <p:cNvSpPr>
            <a:spLocks noGrp="1"/>
          </p:cNvSpPr>
          <p:nvPr>
            <p:ph type="sldNum" sz="quarter" idx="5"/>
          </p:nvPr>
        </p:nvSpPr>
        <p:spPr/>
        <p:txBody>
          <a:bodyPr/>
          <a:lstStyle/>
          <a:p>
            <a:fld id="{616F3F6D-A6C9-4B7B-9A0D-6A0A1478BD28}" type="slidenum">
              <a:rPr lang="da-DK" smtClean="0"/>
              <a:t>5</a:t>
            </a:fld>
            <a:endParaRPr lang="da-DK"/>
          </a:p>
        </p:txBody>
      </p:sp>
    </p:spTree>
    <p:extLst>
      <p:ext uri="{BB962C8B-B14F-4D97-AF65-F5344CB8AC3E}">
        <p14:creationId xmlns:p14="http://schemas.microsoft.com/office/powerpoint/2010/main" val="212323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Se film om Verdensmål:</a:t>
            </a:r>
          </a:p>
          <a:p>
            <a:r>
              <a:rPr lang="da-DK" sz="1200" kern="1200" dirty="0">
                <a:solidFill>
                  <a:schemeClr val="tx1"/>
                </a:solidFill>
                <a:effectLst/>
                <a:latin typeface="+mn-lt"/>
                <a:ea typeface="+mn-ea"/>
                <a:cs typeface="+mn-cs"/>
              </a:rPr>
              <a:t>Snak om filmen: Hvad har vi brug for? (ren: luft, vand og mad)</a:t>
            </a:r>
          </a:p>
          <a:p>
            <a:r>
              <a:rPr lang="da-DK" sz="1200" kern="1200" dirty="0">
                <a:solidFill>
                  <a:schemeClr val="tx1"/>
                </a:solidFill>
                <a:effectLst/>
                <a:latin typeface="+mn-lt"/>
                <a:ea typeface="+mn-ea"/>
                <a:cs typeface="+mn-cs"/>
              </a:rPr>
              <a:t>Hvor lang tid har vi til at nå målene i 2030? Hvordan ser jeres liv på det tidspunkt?</a:t>
            </a:r>
          </a:p>
          <a:p>
            <a:r>
              <a:rPr lang="da-DK" sz="1200" kern="1200" dirty="0">
                <a:solidFill>
                  <a:schemeClr val="tx1"/>
                </a:solidFill>
                <a:effectLst/>
                <a:latin typeface="+mn-lt"/>
                <a:ea typeface="+mn-ea"/>
                <a:cs typeface="+mn-cs"/>
              </a:rPr>
              <a:t>Hvad kan vi gøre for at løse problemerne? (få gode ideer og ændre vores forbrugsvaner)</a:t>
            </a:r>
          </a:p>
          <a:p>
            <a:r>
              <a:rPr lang="da-DK" sz="1200" kern="1200" dirty="0">
                <a:solidFill>
                  <a:schemeClr val="tx1"/>
                </a:solidFill>
                <a:effectLst/>
                <a:latin typeface="+mn-lt"/>
                <a:ea typeface="+mn-ea"/>
                <a:cs typeface="+mn-cs"/>
              </a:rPr>
              <a:t>Snak grundigt om filmen og kom omkring alle de spørgsmål børnene har.</a:t>
            </a:r>
          </a:p>
          <a:p>
            <a:r>
              <a:rPr lang="da-DK" sz="1200" kern="1200" dirty="0">
                <a:solidFill>
                  <a:schemeClr val="tx1"/>
                </a:solidFill>
                <a:effectLst/>
                <a:latin typeface="+mn-lt"/>
                <a:ea typeface="+mn-ea"/>
                <a:cs typeface="+mn-cs"/>
              </a:rPr>
              <a:t> </a:t>
            </a:r>
          </a:p>
          <a:p>
            <a:r>
              <a:rPr lang="da-DK" dirty="0"/>
              <a:t>Henvisning:  </a:t>
            </a:r>
          </a:p>
          <a:p>
            <a:r>
              <a:rPr lang="da-DK" dirty="0"/>
              <a:t>https://www.verdensmaal.org/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kern="1200" dirty="0">
                <a:solidFill>
                  <a:schemeClr val="tx1"/>
                </a:solidFill>
                <a:effectLst/>
                <a:latin typeface="+mn-lt"/>
                <a:ea typeface="+mn-ea"/>
                <a:cs typeface="+mn-cs"/>
                <a:hlinkClick r:id="rId3"/>
              </a:rPr>
              <a:t>https://verdenstimen.dk/ressourcebank/</a:t>
            </a:r>
            <a:endParaRPr lang="da-DK" sz="1200" kern="1200" dirty="0">
              <a:solidFill>
                <a:schemeClr val="tx1"/>
              </a:solidFill>
              <a:effectLst/>
              <a:latin typeface="+mn-lt"/>
              <a:ea typeface="+mn-ea"/>
              <a:cs typeface="+mn-cs"/>
            </a:endParaRPr>
          </a:p>
          <a:p>
            <a:endParaRPr lang="da-DK" dirty="0"/>
          </a:p>
          <a:p>
            <a:r>
              <a:rPr lang="da-DK" dirty="0"/>
              <a:t>Ophavsret: Med tilladelse fra Verdens Bedste Nyheder</a:t>
            </a:r>
          </a:p>
          <a:p>
            <a:r>
              <a:rPr lang="da-DK" dirty="0"/>
              <a:t> </a:t>
            </a:r>
          </a:p>
        </p:txBody>
      </p:sp>
      <p:sp>
        <p:nvSpPr>
          <p:cNvPr id="4" name="Pladsholder til slidenummer 3"/>
          <p:cNvSpPr>
            <a:spLocks noGrp="1"/>
          </p:cNvSpPr>
          <p:nvPr>
            <p:ph type="sldNum" sz="quarter" idx="5"/>
          </p:nvPr>
        </p:nvSpPr>
        <p:spPr/>
        <p:txBody>
          <a:bodyPr/>
          <a:lstStyle/>
          <a:p>
            <a:fld id="{8017218B-FD08-4A19-81AA-CF9299107EE6}" type="slidenum">
              <a:rPr lang="da-DK" smtClean="0"/>
              <a:t>6</a:t>
            </a:fld>
            <a:endParaRPr lang="da-DK"/>
          </a:p>
        </p:txBody>
      </p:sp>
    </p:spTree>
    <p:extLst>
      <p:ext uri="{BB962C8B-B14F-4D97-AF65-F5344CB8AC3E}">
        <p14:creationId xmlns:p14="http://schemas.microsoft.com/office/powerpoint/2010/main" val="80005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holder ikke i længden. Det svarer til, at vi har en bankkonto med en formue, som vi hele tiden bruger af men aldrig sætter penge ind  på kontoen. Det kan man ikke blive ved med</a:t>
            </a:r>
            <a:r>
              <a:rPr lang="da-DK" baseline="0" dirty="0"/>
              <a:t>. Det er lidt ligesom i luksusfælden fra TV, hvis I kender den?</a:t>
            </a:r>
          </a:p>
          <a:p>
            <a:endParaRPr lang="da-DK" baseline="0" dirty="0"/>
          </a:p>
          <a:p>
            <a:r>
              <a:rPr lang="da-DK" baseline="0" dirty="0"/>
              <a:t>Så kan en undskyldning være, at vi er jo bare et lille land, og hvad hjælper det, at vi gør noget. Men det er rigtig vigtigt at lige netop hvad vi gør noget. Fordi lige netop vi, der bor i Danmark, bruger meget </a:t>
            </a:r>
            <a:r>
              <a:rPr lang="da-DK" baseline="0" dirty="0" err="1"/>
              <a:t>meget</a:t>
            </a:r>
            <a:r>
              <a:rPr lang="da-DK" baseline="0" dirty="0"/>
              <a:t> mere.</a:t>
            </a:r>
            <a:endParaRPr lang="da-DK" dirty="0"/>
          </a:p>
        </p:txBody>
      </p:sp>
      <p:sp>
        <p:nvSpPr>
          <p:cNvPr id="4" name="Pladsholder til diasnummer 3"/>
          <p:cNvSpPr>
            <a:spLocks noGrp="1"/>
          </p:cNvSpPr>
          <p:nvPr>
            <p:ph type="sldNum" sz="quarter" idx="10"/>
          </p:nvPr>
        </p:nvSpPr>
        <p:spPr/>
        <p:txBody>
          <a:bodyPr/>
          <a:lstStyle/>
          <a:p>
            <a:fld id="{B47AD176-4D69-4B68-9DDC-87FF7D1647D6}" type="slidenum">
              <a:rPr lang="da-DK" smtClean="0"/>
              <a:t>7</a:t>
            </a:fld>
            <a:endParaRPr lang="da-DK"/>
          </a:p>
        </p:txBody>
      </p:sp>
    </p:spTree>
    <p:extLst>
      <p:ext uri="{BB962C8B-B14F-4D97-AF65-F5344CB8AC3E}">
        <p14:creationId xmlns:p14="http://schemas.microsoft.com/office/powerpoint/2010/main" val="76815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bruger altså meget </a:t>
            </a:r>
            <a:r>
              <a:rPr lang="da-DK" dirty="0" err="1"/>
              <a:t>meget</a:t>
            </a:r>
            <a:r>
              <a:rPr lang="da-DK" dirty="0"/>
              <a:t> mere end vi</a:t>
            </a:r>
            <a:r>
              <a:rPr lang="da-DK" baseline="0" dirty="0"/>
              <a:t> har mulighed for på lang sigt og meget mere end hvis ressourcerne blev fordelt mere ligeligt på jorden.</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a:t>Hvad tænker I om det?</a:t>
            </a:r>
          </a:p>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dirty="0"/>
              <a:t>Snak evt. om hvorfor vi i Danmark bruger flere ressourcer end fattigere lande? VI rejser meget, spiser meget kød, bygger stor nye huse osv. </a:t>
            </a:r>
          </a:p>
        </p:txBody>
      </p:sp>
      <p:sp>
        <p:nvSpPr>
          <p:cNvPr id="4" name="Pladsholder til slidenummer 3"/>
          <p:cNvSpPr>
            <a:spLocks noGrp="1"/>
          </p:cNvSpPr>
          <p:nvPr>
            <p:ph type="sldNum" sz="quarter" idx="5"/>
          </p:nvPr>
        </p:nvSpPr>
        <p:spPr/>
        <p:txBody>
          <a:bodyPr/>
          <a:lstStyle/>
          <a:p>
            <a:fld id="{B47AD176-4D69-4B68-9DDC-87FF7D1647D6}" type="slidenum">
              <a:rPr lang="da-DK" smtClean="0"/>
              <a:t>8</a:t>
            </a:fld>
            <a:endParaRPr lang="da-DK"/>
          </a:p>
        </p:txBody>
      </p:sp>
    </p:spTree>
    <p:extLst>
      <p:ext uri="{BB962C8B-B14F-4D97-AF65-F5344CB8AC3E}">
        <p14:creationId xmlns:p14="http://schemas.microsoft.com/office/powerpoint/2010/main" val="177873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9</a:t>
            </a:fld>
            <a:endParaRPr lang="da-DK"/>
          </a:p>
        </p:txBody>
      </p:sp>
    </p:spTree>
    <p:extLst>
      <p:ext uri="{BB962C8B-B14F-4D97-AF65-F5344CB8AC3E}">
        <p14:creationId xmlns:p14="http://schemas.microsoft.com/office/powerpoint/2010/main" val="231365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97753-E10D-47C4-A92A-3715E5D96D6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9EE0A5D-EFC9-46FA-A7E0-38588D0AF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131A822-C7B0-4B72-9436-36594C36090E}"/>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5" name="Pladsholder til sidefod 4">
            <a:extLst>
              <a:ext uri="{FF2B5EF4-FFF2-40B4-BE49-F238E27FC236}">
                <a16:creationId xmlns:a16="http://schemas.microsoft.com/office/drawing/2014/main" id="{336CAB0C-8C1E-407B-B591-852A6B9733E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151387-36F9-4BC1-8479-9C9E78B07997}"/>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55200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AA6FC-552F-4DDD-8C0F-0E668DAA8F7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C9D3C1C-C541-4838-B05F-24AF8CD6640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8A97FD7-7B02-462D-B1FE-7275DD5491F3}"/>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5" name="Pladsholder til sidefod 4">
            <a:extLst>
              <a:ext uri="{FF2B5EF4-FFF2-40B4-BE49-F238E27FC236}">
                <a16:creationId xmlns:a16="http://schemas.microsoft.com/office/drawing/2014/main" id="{DB75EF0F-6093-41C2-A942-5D9C00A2071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3ED7DFF-1BF0-488E-8086-04E6D82E71CE}"/>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426256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4988FB9-3231-42D0-9D01-818CF91366E9}"/>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4F77537-F20D-42BB-94A5-B70650278B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22992D2-7DB0-4EFF-8478-68EC4C6E7AA1}"/>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5" name="Pladsholder til sidefod 4">
            <a:extLst>
              <a:ext uri="{FF2B5EF4-FFF2-40B4-BE49-F238E27FC236}">
                <a16:creationId xmlns:a16="http://schemas.microsoft.com/office/drawing/2014/main" id="{B955A285-E8FA-4626-AF1A-22BA132D6A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8EC539D-7C4F-46B7-BF86-A2BA5A531CA4}"/>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409234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95AD2-94DE-407C-B087-8900864491A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BFA2491-B76C-45CF-B761-6048D8F54D5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B4274E-12A3-47FF-8658-D061C5D1609B}"/>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5" name="Pladsholder til sidefod 4">
            <a:extLst>
              <a:ext uri="{FF2B5EF4-FFF2-40B4-BE49-F238E27FC236}">
                <a16:creationId xmlns:a16="http://schemas.microsoft.com/office/drawing/2014/main" id="{CAFDC40A-D427-42B3-B929-8A111D9E46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58CF70A-F4B8-4755-815A-5A5062DFBAA3}"/>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46560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08B34-AD28-42EB-AAAF-89F649CB2D1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CEB7CBC-2330-4F2F-A830-9ED75B2DF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41F4506-EBEF-4A5F-97D7-CC587219897A}"/>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5" name="Pladsholder til sidefod 4">
            <a:extLst>
              <a:ext uri="{FF2B5EF4-FFF2-40B4-BE49-F238E27FC236}">
                <a16:creationId xmlns:a16="http://schemas.microsoft.com/office/drawing/2014/main" id="{04000B89-E843-4F46-A9B1-09FEDA418AD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F4FF0D-AAD8-4501-A989-A80B5B199419}"/>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193950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47766-3053-4FB2-8158-D55D2C60B45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BABD16D-B339-4B0A-ACD2-001EBDB6217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1D7F082D-5012-418A-814E-42FCD8CB451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43A4B93-6ABF-4C2E-AB10-BD24DC6284F8}"/>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6" name="Pladsholder til sidefod 5">
            <a:extLst>
              <a:ext uri="{FF2B5EF4-FFF2-40B4-BE49-F238E27FC236}">
                <a16:creationId xmlns:a16="http://schemas.microsoft.com/office/drawing/2014/main" id="{A2F04959-52E1-420F-AE17-14B81DF8C9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9DE103A-BA08-4524-9D52-2BC685C7FA5F}"/>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359498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2584F-E4BB-4A94-A017-940AC7433DA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CC10531-D3F7-4E66-8207-798D70568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86FF67F-48B0-4124-AF25-1D172107074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94CBF85-2717-45B5-B994-5BF1242B94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E83B02D-6F53-4441-8CC9-A543957660E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A9E13D-3B4F-4467-AC23-9FCDC4CDD80F}"/>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8" name="Pladsholder til sidefod 7">
            <a:extLst>
              <a:ext uri="{FF2B5EF4-FFF2-40B4-BE49-F238E27FC236}">
                <a16:creationId xmlns:a16="http://schemas.microsoft.com/office/drawing/2014/main" id="{959666EA-0FC4-49A8-AE56-34CD2148213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F84B324-FB4E-46B0-91D1-A80AA5435682}"/>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57159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B3CFF-7056-40E5-B9F5-8011AD9D0B6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7F0B811-2401-4B6D-9475-3E7C565411CA}"/>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4" name="Pladsholder til sidefod 3">
            <a:extLst>
              <a:ext uri="{FF2B5EF4-FFF2-40B4-BE49-F238E27FC236}">
                <a16:creationId xmlns:a16="http://schemas.microsoft.com/office/drawing/2014/main" id="{B8925AF7-D252-4181-9C5F-9A59556E728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753509A-419F-40E8-9792-9997EE5997BD}"/>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303692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B1731C5-674F-4BAF-A9B9-2432B53CFD5E}"/>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3" name="Pladsholder til sidefod 2">
            <a:extLst>
              <a:ext uri="{FF2B5EF4-FFF2-40B4-BE49-F238E27FC236}">
                <a16:creationId xmlns:a16="http://schemas.microsoft.com/office/drawing/2014/main" id="{4BF314CD-F4E1-49A0-8DBF-18540E06E7F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482BF41-3907-4E14-AC7B-854BF405A77D}"/>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398182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04FE1-54E7-4B6A-A3CA-4E7B75A8539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2B3BB22-B7F1-4115-945D-E8134CBC6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56D6EBF-618C-4A8D-9E7A-53B048A38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8B13A54-77BE-4FF6-8867-DD08A3C53D36}"/>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6" name="Pladsholder til sidefod 5">
            <a:extLst>
              <a:ext uri="{FF2B5EF4-FFF2-40B4-BE49-F238E27FC236}">
                <a16:creationId xmlns:a16="http://schemas.microsoft.com/office/drawing/2014/main" id="{AA87806A-6D20-4BAB-8D84-D52BEC0275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A29A7D-F6BF-454A-9F0E-155CCE5F7EF3}"/>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9152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0E6E5-63C7-4F92-869F-5FA0750A440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96080D5-010B-46C9-A358-BA33ABABD6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3F163D4E-1499-49D8-850B-26D8C6FEA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1DD9841-08C6-4A16-8B56-CA39EC3286B6}"/>
              </a:ext>
            </a:extLst>
          </p:cNvPr>
          <p:cNvSpPr>
            <a:spLocks noGrp="1"/>
          </p:cNvSpPr>
          <p:nvPr>
            <p:ph type="dt" sz="half" idx="10"/>
          </p:nvPr>
        </p:nvSpPr>
        <p:spPr/>
        <p:txBody>
          <a:bodyPr/>
          <a:lstStyle/>
          <a:p>
            <a:fld id="{C6321DDB-D15C-4052-AA94-887718AD279A}" type="datetimeFigureOut">
              <a:rPr lang="da-DK" smtClean="0"/>
              <a:t>12-05-2020</a:t>
            </a:fld>
            <a:endParaRPr lang="da-DK"/>
          </a:p>
        </p:txBody>
      </p:sp>
      <p:sp>
        <p:nvSpPr>
          <p:cNvPr id="6" name="Pladsholder til sidefod 5">
            <a:extLst>
              <a:ext uri="{FF2B5EF4-FFF2-40B4-BE49-F238E27FC236}">
                <a16:creationId xmlns:a16="http://schemas.microsoft.com/office/drawing/2014/main" id="{36E90F3D-22A4-4AE1-A1E4-AF31334969E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02C920F-8A38-465A-BED6-A2B9D10925A0}"/>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5121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3F9B8A5-EFB9-4FC0-A2E6-19FCAEB79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D19DF08-9855-4C13-9C76-0A06B9C33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9522E6A-1595-49DF-AB68-08FDC4782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21DDB-D15C-4052-AA94-887718AD279A}" type="datetimeFigureOut">
              <a:rPr lang="da-DK" smtClean="0"/>
              <a:t>12-05-2020</a:t>
            </a:fld>
            <a:endParaRPr lang="da-DK"/>
          </a:p>
        </p:txBody>
      </p:sp>
      <p:sp>
        <p:nvSpPr>
          <p:cNvPr id="5" name="Pladsholder til sidefod 4">
            <a:extLst>
              <a:ext uri="{FF2B5EF4-FFF2-40B4-BE49-F238E27FC236}">
                <a16:creationId xmlns:a16="http://schemas.microsoft.com/office/drawing/2014/main" id="{20F0DA0E-4CD0-467B-8848-B30FE7F76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93ACC0D-1F69-4753-8FA8-63777FBC2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30551-3C48-4581-8D82-5A470B72DEBC}" type="slidenum">
              <a:rPr lang="da-DK" smtClean="0"/>
              <a:t>‹nr.›</a:t>
            </a:fld>
            <a:endParaRPr lang="da-DK"/>
          </a:p>
        </p:txBody>
      </p:sp>
    </p:spTree>
    <p:extLst>
      <p:ext uri="{BB962C8B-B14F-4D97-AF65-F5344CB8AC3E}">
        <p14:creationId xmlns:p14="http://schemas.microsoft.com/office/powerpoint/2010/main" val="3742929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27.jp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Vw3vrbEZ_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dca.au.dk/fileadmin/user_upload/Mogensen_et_al_2016_Foedevarernes_klimaaftryk.pdf"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hyperlink" Target="http://www.verdensmaalene.dk/maal/6" TargetMode="External"/><Relationship Id="rId18" Type="http://schemas.openxmlformats.org/officeDocument/2006/relationships/image" Target="../media/image15.gif"/><Relationship Id="rId26" Type="http://schemas.openxmlformats.org/officeDocument/2006/relationships/image" Target="../media/image19.gif"/><Relationship Id="rId3" Type="http://schemas.openxmlformats.org/officeDocument/2006/relationships/hyperlink" Target="http://www.verdensmaalene.dk/maal/1" TargetMode="External"/><Relationship Id="rId21" Type="http://schemas.openxmlformats.org/officeDocument/2006/relationships/hyperlink" Target="http://www.verdensmaalene.dk/maal/10" TargetMode="External"/><Relationship Id="rId34" Type="http://schemas.openxmlformats.org/officeDocument/2006/relationships/image" Target="../media/image23.gif"/><Relationship Id="rId7" Type="http://schemas.openxmlformats.org/officeDocument/2006/relationships/hyperlink" Target="http://www.verdensmaalene.dk/maal/3" TargetMode="External"/><Relationship Id="rId12" Type="http://schemas.openxmlformats.org/officeDocument/2006/relationships/image" Target="../media/image12.gif"/><Relationship Id="rId17" Type="http://schemas.openxmlformats.org/officeDocument/2006/relationships/hyperlink" Target="http://www.verdensmaalene.dk/maal/8" TargetMode="External"/><Relationship Id="rId25" Type="http://schemas.openxmlformats.org/officeDocument/2006/relationships/hyperlink" Target="http://www.verdensmaalene.dk/maal/12" TargetMode="External"/><Relationship Id="rId33" Type="http://schemas.openxmlformats.org/officeDocument/2006/relationships/hyperlink" Target="http://www.verdensmaalene.dk/maal/16" TargetMode="External"/><Relationship Id="rId2" Type="http://schemas.openxmlformats.org/officeDocument/2006/relationships/notesSlide" Target="../notesSlides/notesSlide5.xml"/><Relationship Id="rId16" Type="http://schemas.openxmlformats.org/officeDocument/2006/relationships/image" Target="../media/image14.gif"/><Relationship Id="rId20" Type="http://schemas.openxmlformats.org/officeDocument/2006/relationships/image" Target="../media/image16.gif"/><Relationship Id="rId29" Type="http://schemas.openxmlformats.org/officeDocument/2006/relationships/hyperlink" Target="http://www.verdensmaalene.dk/maal/14" TargetMode="External"/><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hyperlink" Target="http://www.verdensmaalene.dk/maal/5" TargetMode="External"/><Relationship Id="rId24" Type="http://schemas.openxmlformats.org/officeDocument/2006/relationships/image" Target="../media/image18.gif"/><Relationship Id="rId32" Type="http://schemas.openxmlformats.org/officeDocument/2006/relationships/image" Target="../media/image22.gif"/><Relationship Id="rId37" Type="http://schemas.openxmlformats.org/officeDocument/2006/relationships/image" Target="../media/image25.png"/><Relationship Id="rId5" Type="http://schemas.openxmlformats.org/officeDocument/2006/relationships/hyperlink" Target="http://www.verdensmaalene.dk/maal/2" TargetMode="External"/><Relationship Id="rId15" Type="http://schemas.openxmlformats.org/officeDocument/2006/relationships/hyperlink" Target="http://www.verdensmaalene.dk/maal/7" TargetMode="External"/><Relationship Id="rId23" Type="http://schemas.openxmlformats.org/officeDocument/2006/relationships/hyperlink" Target="http://www.verdensmaalene.dk/maal/11" TargetMode="External"/><Relationship Id="rId28" Type="http://schemas.openxmlformats.org/officeDocument/2006/relationships/image" Target="../media/image20.gif"/><Relationship Id="rId36" Type="http://schemas.openxmlformats.org/officeDocument/2006/relationships/image" Target="../media/image24.gif"/><Relationship Id="rId10" Type="http://schemas.openxmlformats.org/officeDocument/2006/relationships/image" Target="../media/image11.gif"/><Relationship Id="rId19" Type="http://schemas.openxmlformats.org/officeDocument/2006/relationships/hyperlink" Target="http://www.verdensmaalene.dk/maal/9" TargetMode="External"/><Relationship Id="rId31" Type="http://schemas.openxmlformats.org/officeDocument/2006/relationships/hyperlink" Target="http://www.verdensmaalene.dk/maal/15" TargetMode="External"/><Relationship Id="rId4" Type="http://schemas.openxmlformats.org/officeDocument/2006/relationships/image" Target="../media/image8.gif"/><Relationship Id="rId9" Type="http://schemas.openxmlformats.org/officeDocument/2006/relationships/hyperlink" Target="http://www.verdensmaalene.dk/maal/4" TargetMode="External"/><Relationship Id="rId14" Type="http://schemas.openxmlformats.org/officeDocument/2006/relationships/image" Target="../media/image13.gif"/><Relationship Id="rId22" Type="http://schemas.openxmlformats.org/officeDocument/2006/relationships/image" Target="../media/image17.gif"/><Relationship Id="rId27" Type="http://schemas.openxmlformats.org/officeDocument/2006/relationships/hyperlink" Target="http://www.verdensmaalene.dk/maal/13" TargetMode="External"/><Relationship Id="rId30" Type="http://schemas.openxmlformats.org/officeDocument/2006/relationships/image" Target="../media/image21.gif"/><Relationship Id="rId35" Type="http://schemas.openxmlformats.org/officeDocument/2006/relationships/hyperlink" Target="http://www.verdensmaalene.dk/maal/17"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9_wdE1WIhA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7" name="Billede 6">
            <a:extLst>
              <a:ext uri="{FF2B5EF4-FFF2-40B4-BE49-F238E27FC236}">
                <a16:creationId xmlns:a16="http://schemas.microsoft.com/office/drawing/2014/main" id="{D7A7EB1F-6F3C-4029-B248-C5BE5CA220A9}"/>
              </a:ext>
            </a:extLst>
          </p:cNvPr>
          <p:cNvPicPr>
            <a:picLocks noChangeAspect="1"/>
          </p:cNvPicPr>
          <p:nvPr/>
        </p:nvPicPr>
        <p:blipFill>
          <a:blip r:embed="rId3"/>
          <a:stretch>
            <a:fillRect/>
          </a:stretch>
        </p:blipFill>
        <p:spPr>
          <a:xfrm>
            <a:off x="0" y="0"/>
            <a:ext cx="12192000" cy="6858000"/>
          </a:xfrm>
          <a:prstGeom prst="rect">
            <a:avLst/>
          </a:prstGeom>
        </p:spPr>
      </p:pic>
      <p:pic>
        <p:nvPicPr>
          <p:cNvPr id="3" name="Billede 2">
            <a:extLst>
              <a:ext uri="{FF2B5EF4-FFF2-40B4-BE49-F238E27FC236}">
                <a16:creationId xmlns:a16="http://schemas.microsoft.com/office/drawing/2014/main" id="{966D925E-23B8-4748-83DC-AB8130042D42}"/>
              </a:ext>
            </a:extLst>
          </p:cNvPr>
          <p:cNvPicPr>
            <a:picLocks noChangeAspect="1"/>
          </p:cNvPicPr>
          <p:nvPr/>
        </p:nvPicPr>
        <p:blipFill rotWithShape="1">
          <a:blip r:embed="rId4"/>
          <a:srcRect l="19132" t="9428" r="22389" b="50969"/>
          <a:stretch/>
        </p:blipFill>
        <p:spPr>
          <a:xfrm>
            <a:off x="2195945" y="234730"/>
            <a:ext cx="7311736" cy="4765831"/>
          </a:xfrm>
          <a:prstGeom prst="rect">
            <a:avLst/>
          </a:prstGeom>
        </p:spPr>
      </p:pic>
      <p:pic>
        <p:nvPicPr>
          <p:cNvPr id="4" name="Billede 3">
            <a:extLst>
              <a:ext uri="{FF2B5EF4-FFF2-40B4-BE49-F238E27FC236}">
                <a16:creationId xmlns:a16="http://schemas.microsoft.com/office/drawing/2014/main" id="{1E8E7D20-A147-4851-B6CF-6147C687DE21}"/>
              </a:ext>
            </a:extLst>
          </p:cNvPr>
          <p:cNvPicPr>
            <a:picLocks noChangeAspect="1"/>
          </p:cNvPicPr>
          <p:nvPr/>
        </p:nvPicPr>
        <p:blipFill rotWithShape="1">
          <a:blip r:embed="rId5"/>
          <a:srcRect l="18986" t="23333" r="22389" b="59243"/>
          <a:stretch/>
        </p:blipFill>
        <p:spPr>
          <a:xfrm>
            <a:off x="3015603" y="5000561"/>
            <a:ext cx="5672420" cy="1622708"/>
          </a:xfrm>
          <a:prstGeom prst="rect">
            <a:avLst/>
          </a:prstGeom>
        </p:spPr>
      </p:pic>
      <p:pic>
        <p:nvPicPr>
          <p:cNvPr id="2" name="Billede 1">
            <a:extLst>
              <a:ext uri="{FF2B5EF4-FFF2-40B4-BE49-F238E27FC236}">
                <a16:creationId xmlns:a16="http://schemas.microsoft.com/office/drawing/2014/main" id="{62763D29-D338-4990-B529-75F850BAE4C2}"/>
              </a:ext>
            </a:extLst>
          </p:cNvPr>
          <p:cNvPicPr>
            <a:picLocks noChangeAspect="1"/>
          </p:cNvPicPr>
          <p:nvPr/>
        </p:nvPicPr>
        <p:blipFill rotWithShape="1">
          <a:blip r:embed="rId6"/>
          <a:srcRect l="2118" t="21550" r="20205" b="54574"/>
          <a:stretch/>
        </p:blipFill>
        <p:spPr>
          <a:xfrm>
            <a:off x="3003772" y="4985855"/>
            <a:ext cx="5534648" cy="16374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1F5D1B2-415E-457A-BCFD-E3925F39B73C}"/>
              </a:ext>
            </a:extLst>
          </p:cNvPr>
          <p:cNvPicPr>
            <a:picLocks noChangeAspect="1"/>
          </p:cNvPicPr>
          <p:nvPr/>
        </p:nvPicPr>
        <p:blipFill rotWithShape="1">
          <a:blip r:embed="rId3"/>
          <a:srcRect l="18850" t="19155" r="19875" b="55869"/>
          <a:stretch/>
        </p:blipFill>
        <p:spPr>
          <a:xfrm>
            <a:off x="-605307" y="1313645"/>
            <a:ext cx="12703896" cy="4984124"/>
          </a:xfrm>
          <a:prstGeom prst="rect">
            <a:avLst/>
          </a:prstGeom>
        </p:spPr>
      </p:pic>
      <p:sp>
        <p:nvSpPr>
          <p:cNvPr id="3" name="Rektangel 2">
            <a:extLst>
              <a:ext uri="{FF2B5EF4-FFF2-40B4-BE49-F238E27FC236}">
                <a16:creationId xmlns:a16="http://schemas.microsoft.com/office/drawing/2014/main" id="{D93FC2FA-4B0D-478D-B451-F26DDB18BBE1}"/>
              </a:ext>
            </a:extLst>
          </p:cNvPr>
          <p:cNvSpPr/>
          <p:nvPr/>
        </p:nvSpPr>
        <p:spPr>
          <a:xfrm>
            <a:off x="849085" y="482378"/>
            <a:ext cx="8621486" cy="461665"/>
          </a:xfrm>
          <a:prstGeom prst="rect">
            <a:avLst/>
          </a:prstGeom>
        </p:spPr>
        <p:txBody>
          <a:bodyPr wrap="square">
            <a:spAutoFit/>
          </a:bodyPr>
          <a:lstStyle/>
          <a:p>
            <a:r>
              <a:rPr lang="da-DK" sz="2400" dirty="0">
                <a:solidFill>
                  <a:srgbClr val="E5461B"/>
                </a:solidFill>
              </a:rPr>
              <a:t>Gennemsnitsdanskerens samlede årlige udledning af drivhusgasser</a:t>
            </a:r>
          </a:p>
        </p:txBody>
      </p:sp>
      <p:pic>
        <p:nvPicPr>
          <p:cNvPr id="4" name="Billede 3">
            <a:extLst>
              <a:ext uri="{FF2B5EF4-FFF2-40B4-BE49-F238E27FC236}">
                <a16:creationId xmlns:a16="http://schemas.microsoft.com/office/drawing/2014/main" id="{00A05D0E-619C-48B3-B3E6-D8953758DA61}"/>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622609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4CAF709-E5DE-4252-9719-33CF62B7CF3D}"/>
              </a:ext>
            </a:extLst>
          </p:cNvPr>
          <p:cNvSpPr txBox="1"/>
          <p:nvPr/>
        </p:nvSpPr>
        <p:spPr>
          <a:xfrm>
            <a:off x="1371600" y="948267"/>
            <a:ext cx="10109200" cy="1446550"/>
          </a:xfrm>
          <a:prstGeom prst="rect">
            <a:avLst/>
          </a:prstGeom>
          <a:noFill/>
        </p:spPr>
        <p:txBody>
          <a:bodyPr wrap="square" rtlCol="0">
            <a:spAutoFit/>
          </a:bodyPr>
          <a:lstStyle/>
          <a:p>
            <a:pPr algn="ctr"/>
            <a:endParaRPr lang="da-DK" sz="4400" b="1" dirty="0"/>
          </a:p>
          <a:p>
            <a:pPr algn="ctr"/>
            <a:endParaRPr lang="da-DK" sz="4400" b="1" dirty="0"/>
          </a:p>
        </p:txBody>
      </p:sp>
      <p:sp>
        <p:nvSpPr>
          <p:cNvPr id="3" name="Rektangel: afrundede hjørner 2">
            <a:extLst>
              <a:ext uri="{FF2B5EF4-FFF2-40B4-BE49-F238E27FC236}">
                <a16:creationId xmlns:a16="http://schemas.microsoft.com/office/drawing/2014/main" id="{53835DF9-0AA6-4227-B0D6-0908D15B3021}"/>
              </a:ext>
            </a:extLst>
          </p:cNvPr>
          <p:cNvSpPr/>
          <p:nvPr/>
        </p:nvSpPr>
        <p:spPr>
          <a:xfrm>
            <a:off x="2099733" y="2133600"/>
            <a:ext cx="7397016" cy="3291041"/>
          </a:xfrm>
          <a:custGeom>
            <a:avLst/>
            <a:gdLst>
              <a:gd name="connsiteX0" fmla="*/ 0 w 7397016"/>
              <a:gd name="connsiteY0" fmla="*/ 548518 h 3291041"/>
              <a:gd name="connsiteX1" fmla="*/ 548518 w 7397016"/>
              <a:gd name="connsiteY1" fmla="*/ 0 h 3291041"/>
              <a:gd name="connsiteX2" fmla="*/ 1122516 w 7397016"/>
              <a:gd name="connsiteY2" fmla="*/ 0 h 3291041"/>
              <a:gd name="connsiteX3" fmla="*/ 1759514 w 7397016"/>
              <a:gd name="connsiteY3" fmla="*/ 0 h 3291041"/>
              <a:gd name="connsiteX4" fmla="*/ 2585512 w 7397016"/>
              <a:gd name="connsiteY4" fmla="*/ 0 h 3291041"/>
              <a:gd name="connsiteX5" fmla="*/ 3222510 w 7397016"/>
              <a:gd name="connsiteY5" fmla="*/ 0 h 3291041"/>
              <a:gd name="connsiteX6" fmla="*/ 3985507 w 7397016"/>
              <a:gd name="connsiteY6" fmla="*/ 0 h 3291041"/>
              <a:gd name="connsiteX7" fmla="*/ 4685505 w 7397016"/>
              <a:gd name="connsiteY7" fmla="*/ 0 h 3291041"/>
              <a:gd name="connsiteX8" fmla="*/ 5322503 w 7397016"/>
              <a:gd name="connsiteY8" fmla="*/ 0 h 3291041"/>
              <a:gd name="connsiteX9" fmla="*/ 5959501 w 7397016"/>
              <a:gd name="connsiteY9" fmla="*/ 0 h 3291041"/>
              <a:gd name="connsiteX10" fmla="*/ 6848498 w 7397016"/>
              <a:gd name="connsiteY10" fmla="*/ 0 h 3291041"/>
              <a:gd name="connsiteX11" fmla="*/ 7397016 w 7397016"/>
              <a:gd name="connsiteY11" fmla="*/ 548518 h 3291041"/>
              <a:gd name="connsiteX12" fmla="*/ 7397016 w 7397016"/>
              <a:gd name="connsiteY12" fmla="*/ 1031199 h 3291041"/>
              <a:gd name="connsiteX13" fmla="*/ 7397016 w 7397016"/>
              <a:gd name="connsiteY13" fmla="*/ 1513880 h 3291041"/>
              <a:gd name="connsiteX14" fmla="*/ 7397016 w 7397016"/>
              <a:gd name="connsiteY14" fmla="*/ 2040441 h 3291041"/>
              <a:gd name="connsiteX15" fmla="*/ 7397016 w 7397016"/>
              <a:gd name="connsiteY15" fmla="*/ 2742523 h 3291041"/>
              <a:gd name="connsiteX16" fmla="*/ 6848498 w 7397016"/>
              <a:gd name="connsiteY16" fmla="*/ 3291041 h 3291041"/>
              <a:gd name="connsiteX17" fmla="*/ 6148500 w 7397016"/>
              <a:gd name="connsiteY17" fmla="*/ 3291041 h 3291041"/>
              <a:gd name="connsiteX18" fmla="*/ 5322503 w 7397016"/>
              <a:gd name="connsiteY18" fmla="*/ 3291041 h 3291041"/>
              <a:gd name="connsiteX19" fmla="*/ 4496505 w 7397016"/>
              <a:gd name="connsiteY19" fmla="*/ 3291041 h 3291041"/>
              <a:gd name="connsiteX20" fmla="*/ 3922507 w 7397016"/>
              <a:gd name="connsiteY20" fmla="*/ 3291041 h 3291041"/>
              <a:gd name="connsiteX21" fmla="*/ 3348509 w 7397016"/>
              <a:gd name="connsiteY21" fmla="*/ 3291041 h 3291041"/>
              <a:gd name="connsiteX22" fmla="*/ 2837511 w 7397016"/>
              <a:gd name="connsiteY22" fmla="*/ 3291041 h 3291041"/>
              <a:gd name="connsiteX23" fmla="*/ 2137513 w 7397016"/>
              <a:gd name="connsiteY23" fmla="*/ 3291041 h 3291041"/>
              <a:gd name="connsiteX24" fmla="*/ 1311516 w 7397016"/>
              <a:gd name="connsiteY24" fmla="*/ 3291041 h 3291041"/>
              <a:gd name="connsiteX25" fmla="*/ 548518 w 7397016"/>
              <a:gd name="connsiteY25" fmla="*/ 3291041 h 3291041"/>
              <a:gd name="connsiteX26" fmla="*/ 0 w 7397016"/>
              <a:gd name="connsiteY26" fmla="*/ 2742523 h 3291041"/>
              <a:gd name="connsiteX27" fmla="*/ 0 w 7397016"/>
              <a:gd name="connsiteY27" fmla="*/ 2150142 h 3291041"/>
              <a:gd name="connsiteX28" fmla="*/ 0 w 7397016"/>
              <a:gd name="connsiteY28" fmla="*/ 1557760 h 3291041"/>
              <a:gd name="connsiteX29" fmla="*/ 0 w 7397016"/>
              <a:gd name="connsiteY29" fmla="*/ 548518 h 329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97016" h="3291041" fill="none" extrusionOk="0">
                <a:moveTo>
                  <a:pt x="0" y="548518"/>
                </a:moveTo>
                <a:cubicBezTo>
                  <a:pt x="-51705" y="226224"/>
                  <a:pt x="265898" y="29248"/>
                  <a:pt x="548518" y="0"/>
                </a:cubicBezTo>
                <a:cubicBezTo>
                  <a:pt x="818609" y="-18217"/>
                  <a:pt x="872028" y="25910"/>
                  <a:pt x="1122516" y="0"/>
                </a:cubicBezTo>
                <a:cubicBezTo>
                  <a:pt x="1373004" y="-25910"/>
                  <a:pt x="1489540" y="4690"/>
                  <a:pt x="1759514" y="0"/>
                </a:cubicBezTo>
                <a:cubicBezTo>
                  <a:pt x="2029488" y="-4690"/>
                  <a:pt x="2307396" y="-37091"/>
                  <a:pt x="2585512" y="0"/>
                </a:cubicBezTo>
                <a:cubicBezTo>
                  <a:pt x="2863628" y="37091"/>
                  <a:pt x="3059546" y="6933"/>
                  <a:pt x="3222510" y="0"/>
                </a:cubicBezTo>
                <a:cubicBezTo>
                  <a:pt x="3385474" y="-6933"/>
                  <a:pt x="3732241" y="6659"/>
                  <a:pt x="3985507" y="0"/>
                </a:cubicBezTo>
                <a:cubicBezTo>
                  <a:pt x="4238773" y="-6659"/>
                  <a:pt x="4400905" y="29897"/>
                  <a:pt x="4685505" y="0"/>
                </a:cubicBezTo>
                <a:cubicBezTo>
                  <a:pt x="4970105" y="-29897"/>
                  <a:pt x="5101674" y="29956"/>
                  <a:pt x="5322503" y="0"/>
                </a:cubicBezTo>
                <a:cubicBezTo>
                  <a:pt x="5543332" y="-29956"/>
                  <a:pt x="5694930" y="16055"/>
                  <a:pt x="5959501" y="0"/>
                </a:cubicBezTo>
                <a:cubicBezTo>
                  <a:pt x="6224072" y="-16055"/>
                  <a:pt x="6575254" y="24449"/>
                  <a:pt x="6848498" y="0"/>
                </a:cubicBezTo>
                <a:cubicBezTo>
                  <a:pt x="7112876" y="-61184"/>
                  <a:pt x="7377990" y="256298"/>
                  <a:pt x="7397016" y="548518"/>
                </a:cubicBezTo>
                <a:cubicBezTo>
                  <a:pt x="7395885" y="669989"/>
                  <a:pt x="7379423" y="907395"/>
                  <a:pt x="7397016" y="1031199"/>
                </a:cubicBezTo>
                <a:cubicBezTo>
                  <a:pt x="7414609" y="1155003"/>
                  <a:pt x="7407004" y="1376737"/>
                  <a:pt x="7397016" y="1513880"/>
                </a:cubicBezTo>
                <a:cubicBezTo>
                  <a:pt x="7387028" y="1651023"/>
                  <a:pt x="7389210" y="1837944"/>
                  <a:pt x="7397016" y="2040441"/>
                </a:cubicBezTo>
                <a:cubicBezTo>
                  <a:pt x="7404822" y="2242938"/>
                  <a:pt x="7387617" y="2571536"/>
                  <a:pt x="7397016" y="2742523"/>
                </a:cubicBezTo>
                <a:cubicBezTo>
                  <a:pt x="7355165" y="3035094"/>
                  <a:pt x="7109206" y="3327085"/>
                  <a:pt x="6848498" y="3291041"/>
                </a:cubicBezTo>
                <a:cubicBezTo>
                  <a:pt x="6683800" y="3274443"/>
                  <a:pt x="6477353" y="3322993"/>
                  <a:pt x="6148500" y="3291041"/>
                </a:cubicBezTo>
                <a:cubicBezTo>
                  <a:pt x="5819647" y="3259089"/>
                  <a:pt x="5653475" y="3267059"/>
                  <a:pt x="5322503" y="3291041"/>
                </a:cubicBezTo>
                <a:cubicBezTo>
                  <a:pt x="4991531" y="3315023"/>
                  <a:pt x="4839771" y="3264802"/>
                  <a:pt x="4496505" y="3291041"/>
                </a:cubicBezTo>
                <a:cubicBezTo>
                  <a:pt x="4153239" y="3317280"/>
                  <a:pt x="4055374" y="3274128"/>
                  <a:pt x="3922507" y="3291041"/>
                </a:cubicBezTo>
                <a:cubicBezTo>
                  <a:pt x="3789640" y="3307954"/>
                  <a:pt x="3492420" y="3303125"/>
                  <a:pt x="3348509" y="3291041"/>
                </a:cubicBezTo>
                <a:cubicBezTo>
                  <a:pt x="3204598" y="3278957"/>
                  <a:pt x="3036219" y="3282806"/>
                  <a:pt x="2837511" y="3291041"/>
                </a:cubicBezTo>
                <a:cubicBezTo>
                  <a:pt x="2638803" y="3299276"/>
                  <a:pt x="2408754" y="3262679"/>
                  <a:pt x="2137513" y="3291041"/>
                </a:cubicBezTo>
                <a:cubicBezTo>
                  <a:pt x="1866272" y="3319403"/>
                  <a:pt x="1486296" y="3286641"/>
                  <a:pt x="1311516" y="3291041"/>
                </a:cubicBezTo>
                <a:cubicBezTo>
                  <a:pt x="1136736" y="3295441"/>
                  <a:pt x="878145" y="3255598"/>
                  <a:pt x="548518" y="3291041"/>
                </a:cubicBezTo>
                <a:cubicBezTo>
                  <a:pt x="269390" y="3303459"/>
                  <a:pt x="6860" y="3054493"/>
                  <a:pt x="0" y="2742523"/>
                </a:cubicBezTo>
                <a:cubicBezTo>
                  <a:pt x="24977" y="2580051"/>
                  <a:pt x="625" y="2285833"/>
                  <a:pt x="0" y="2150142"/>
                </a:cubicBezTo>
                <a:cubicBezTo>
                  <a:pt x="-625" y="2014451"/>
                  <a:pt x="-5567" y="1822284"/>
                  <a:pt x="0" y="1557760"/>
                </a:cubicBezTo>
                <a:cubicBezTo>
                  <a:pt x="5567" y="1293236"/>
                  <a:pt x="3558" y="903870"/>
                  <a:pt x="0" y="548518"/>
                </a:cubicBezTo>
                <a:close/>
              </a:path>
              <a:path w="7397016" h="3291041" stroke="0" extrusionOk="0">
                <a:moveTo>
                  <a:pt x="0" y="548518"/>
                </a:moveTo>
                <a:cubicBezTo>
                  <a:pt x="-40565" y="207392"/>
                  <a:pt x="175133" y="6133"/>
                  <a:pt x="548518" y="0"/>
                </a:cubicBezTo>
                <a:cubicBezTo>
                  <a:pt x="831063" y="-35546"/>
                  <a:pt x="980700" y="10416"/>
                  <a:pt x="1311516" y="0"/>
                </a:cubicBezTo>
                <a:cubicBezTo>
                  <a:pt x="1642332" y="-10416"/>
                  <a:pt x="1763231" y="-16086"/>
                  <a:pt x="1885514" y="0"/>
                </a:cubicBezTo>
                <a:cubicBezTo>
                  <a:pt x="2007797" y="16086"/>
                  <a:pt x="2255686" y="-5686"/>
                  <a:pt x="2522512" y="0"/>
                </a:cubicBezTo>
                <a:cubicBezTo>
                  <a:pt x="2789338" y="5686"/>
                  <a:pt x="2784242" y="6265"/>
                  <a:pt x="3033510" y="0"/>
                </a:cubicBezTo>
                <a:cubicBezTo>
                  <a:pt x="3282778" y="-6265"/>
                  <a:pt x="3561535" y="54"/>
                  <a:pt x="3796508" y="0"/>
                </a:cubicBezTo>
                <a:cubicBezTo>
                  <a:pt x="4031481" y="-54"/>
                  <a:pt x="4087916" y="12154"/>
                  <a:pt x="4307506" y="0"/>
                </a:cubicBezTo>
                <a:cubicBezTo>
                  <a:pt x="4527096" y="-12154"/>
                  <a:pt x="4855224" y="-22578"/>
                  <a:pt x="5070504" y="0"/>
                </a:cubicBezTo>
                <a:cubicBezTo>
                  <a:pt x="5285784" y="22578"/>
                  <a:pt x="5577508" y="21073"/>
                  <a:pt x="5770501" y="0"/>
                </a:cubicBezTo>
                <a:cubicBezTo>
                  <a:pt x="5963494" y="-21073"/>
                  <a:pt x="6390790" y="22776"/>
                  <a:pt x="6848498" y="0"/>
                </a:cubicBezTo>
                <a:cubicBezTo>
                  <a:pt x="7086699" y="-14262"/>
                  <a:pt x="7403370" y="173748"/>
                  <a:pt x="7397016" y="548518"/>
                </a:cubicBezTo>
                <a:cubicBezTo>
                  <a:pt x="7411062" y="679389"/>
                  <a:pt x="7416735" y="908182"/>
                  <a:pt x="7397016" y="1031199"/>
                </a:cubicBezTo>
                <a:cubicBezTo>
                  <a:pt x="7377297" y="1154216"/>
                  <a:pt x="7395195" y="1340849"/>
                  <a:pt x="7397016" y="1513880"/>
                </a:cubicBezTo>
                <a:cubicBezTo>
                  <a:pt x="7398837" y="1686911"/>
                  <a:pt x="7394541" y="1871272"/>
                  <a:pt x="7397016" y="2084322"/>
                </a:cubicBezTo>
                <a:cubicBezTo>
                  <a:pt x="7399491" y="2297372"/>
                  <a:pt x="7414182" y="2509792"/>
                  <a:pt x="7397016" y="2742523"/>
                </a:cubicBezTo>
                <a:cubicBezTo>
                  <a:pt x="7421743" y="3066937"/>
                  <a:pt x="7158076" y="3235580"/>
                  <a:pt x="6848498" y="3291041"/>
                </a:cubicBezTo>
                <a:cubicBezTo>
                  <a:pt x="6665410" y="3281110"/>
                  <a:pt x="6453227" y="3313569"/>
                  <a:pt x="6148500" y="3291041"/>
                </a:cubicBezTo>
                <a:cubicBezTo>
                  <a:pt x="5843773" y="3268513"/>
                  <a:pt x="5568880" y="3263441"/>
                  <a:pt x="5385503" y="3291041"/>
                </a:cubicBezTo>
                <a:cubicBezTo>
                  <a:pt x="5202126" y="3318641"/>
                  <a:pt x="4927669" y="3283192"/>
                  <a:pt x="4811504" y="3291041"/>
                </a:cubicBezTo>
                <a:cubicBezTo>
                  <a:pt x="4695339" y="3298890"/>
                  <a:pt x="4230216" y="3277625"/>
                  <a:pt x="3985507" y="3291041"/>
                </a:cubicBezTo>
                <a:cubicBezTo>
                  <a:pt x="3740798" y="3304457"/>
                  <a:pt x="3499643" y="3321132"/>
                  <a:pt x="3159510" y="3291041"/>
                </a:cubicBezTo>
                <a:cubicBezTo>
                  <a:pt x="2819377" y="3260950"/>
                  <a:pt x="2771885" y="3263745"/>
                  <a:pt x="2459512" y="3291041"/>
                </a:cubicBezTo>
                <a:cubicBezTo>
                  <a:pt x="2147139" y="3318337"/>
                  <a:pt x="2079836" y="3268309"/>
                  <a:pt x="1822514" y="3291041"/>
                </a:cubicBezTo>
                <a:cubicBezTo>
                  <a:pt x="1565192" y="3313773"/>
                  <a:pt x="1484543" y="3307698"/>
                  <a:pt x="1248516" y="3291041"/>
                </a:cubicBezTo>
                <a:cubicBezTo>
                  <a:pt x="1012489" y="3274384"/>
                  <a:pt x="894390" y="3322347"/>
                  <a:pt x="548518" y="3291041"/>
                </a:cubicBezTo>
                <a:cubicBezTo>
                  <a:pt x="244695" y="3273235"/>
                  <a:pt x="-16117" y="3016818"/>
                  <a:pt x="0" y="2742523"/>
                </a:cubicBezTo>
                <a:cubicBezTo>
                  <a:pt x="-21631" y="2532496"/>
                  <a:pt x="-18172" y="2354459"/>
                  <a:pt x="0" y="2215962"/>
                </a:cubicBezTo>
                <a:cubicBezTo>
                  <a:pt x="18172" y="2077465"/>
                  <a:pt x="8417" y="1859170"/>
                  <a:pt x="0" y="1689401"/>
                </a:cubicBezTo>
                <a:cubicBezTo>
                  <a:pt x="-8417" y="1519632"/>
                  <a:pt x="-15007" y="1410050"/>
                  <a:pt x="0" y="1140899"/>
                </a:cubicBezTo>
                <a:cubicBezTo>
                  <a:pt x="15007" y="871748"/>
                  <a:pt x="-27534" y="833259"/>
                  <a:pt x="0" y="548518"/>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400" dirty="0">
                <a:solidFill>
                  <a:schemeClr val="tx1"/>
                </a:solidFill>
              </a:rPr>
              <a:t>Hvordan kan </a:t>
            </a:r>
            <a:r>
              <a:rPr lang="da-DK" sz="4400" b="1" dirty="0">
                <a:solidFill>
                  <a:srgbClr val="E5461B"/>
                </a:solidFill>
              </a:rPr>
              <a:t>DU</a:t>
            </a:r>
            <a:r>
              <a:rPr lang="da-DK" sz="4400" dirty="0">
                <a:solidFill>
                  <a:schemeClr val="tx1"/>
                </a:solidFill>
              </a:rPr>
              <a:t> gøre </a:t>
            </a:r>
          </a:p>
          <a:p>
            <a:pPr algn="ctr"/>
            <a:r>
              <a:rPr lang="da-DK" sz="4400" dirty="0">
                <a:solidFill>
                  <a:schemeClr val="tx1"/>
                </a:solidFill>
              </a:rPr>
              <a:t>måltidet mere bæredygtigt?</a:t>
            </a:r>
          </a:p>
        </p:txBody>
      </p:sp>
      <p:pic>
        <p:nvPicPr>
          <p:cNvPr id="4" name="Billede 3">
            <a:extLst>
              <a:ext uri="{FF2B5EF4-FFF2-40B4-BE49-F238E27FC236}">
                <a16:creationId xmlns:a16="http://schemas.microsoft.com/office/drawing/2014/main" id="{55F79BE5-35A5-4549-8980-08517024994D}"/>
              </a:ext>
            </a:extLst>
          </p:cNvPr>
          <p:cNvPicPr>
            <a:picLocks noChangeAspect="1"/>
          </p:cNvPicPr>
          <p:nvPr/>
        </p:nvPicPr>
        <p:blipFill>
          <a:blip r:embed="rId3"/>
          <a:stretch>
            <a:fillRect/>
          </a:stretch>
        </p:blipFill>
        <p:spPr>
          <a:xfrm>
            <a:off x="9766300" y="326111"/>
            <a:ext cx="2028065" cy="1461414"/>
          </a:xfrm>
          <a:prstGeom prst="rect">
            <a:avLst/>
          </a:prstGeom>
        </p:spPr>
      </p:pic>
      <p:sp>
        <p:nvSpPr>
          <p:cNvPr id="5" name="Titel 1">
            <a:extLst>
              <a:ext uri="{FF2B5EF4-FFF2-40B4-BE49-F238E27FC236}">
                <a16:creationId xmlns:a16="http://schemas.microsoft.com/office/drawing/2014/main" id="{ABDF1FD5-6C50-4DC4-9D00-B0DE5170571A}"/>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400">
                <a:solidFill>
                  <a:srgbClr val="E5461B"/>
                </a:solidFill>
                <a:latin typeface="+mn-lt"/>
              </a:rPr>
              <a:t>REFLEKSION to og to</a:t>
            </a:r>
            <a:endParaRPr lang="da-DK" sz="5400" dirty="0">
              <a:solidFill>
                <a:srgbClr val="E5461B"/>
              </a:solidFill>
              <a:latin typeface="+mn-lt"/>
            </a:endParaRPr>
          </a:p>
        </p:txBody>
      </p:sp>
    </p:spTree>
    <p:extLst>
      <p:ext uri="{BB962C8B-B14F-4D97-AF65-F5344CB8AC3E}">
        <p14:creationId xmlns:p14="http://schemas.microsoft.com/office/powerpoint/2010/main" val="1100472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2133600" y="3968886"/>
            <a:ext cx="8043333" cy="2889114"/>
          </a:xfrm>
        </p:spPr>
        <p:txBody>
          <a:bodyPr anchor="b">
            <a:normAutofit/>
          </a:bodyPr>
          <a:lstStyle/>
          <a:p>
            <a:r>
              <a:rPr lang="da-DK" sz="3600" b="1" dirty="0">
                <a:latin typeface="+mn-lt"/>
              </a:rPr>
              <a:t>Hvordan</a:t>
            </a:r>
            <a:r>
              <a:rPr lang="da-DK" sz="3600" dirty="0">
                <a:latin typeface="+mn-lt"/>
              </a:rPr>
              <a:t> skal vi se på vores mad- og måltidsvaner?</a:t>
            </a:r>
            <a:br>
              <a:rPr lang="da-DK" sz="3600" dirty="0"/>
            </a:br>
            <a:endParaRPr lang="da-DK" sz="3600" dirty="0"/>
          </a:p>
        </p:txBody>
      </p:sp>
    </p:spTree>
    <p:extLst>
      <p:ext uri="{BB962C8B-B14F-4D97-AF65-F5344CB8AC3E}">
        <p14:creationId xmlns:p14="http://schemas.microsoft.com/office/powerpoint/2010/main" val="423346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13A8E986-C05D-4F05-8981-164FA5BD4594}"/>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8607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1574800" y="4104353"/>
            <a:ext cx="8940799" cy="2889114"/>
          </a:xfrm>
        </p:spPr>
        <p:txBody>
          <a:bodyPr anchor="b">
            <a:normAutofit/>
          </a:bodyPr>
          <a:lstStyle/>
          <a:p>
            <a:r>
              <a:rPr lang="da-DK" sz="3600" dirty="0">
                <a:latin typeface="+mn-lt"/>
              </a:rPr>
              <a:t>Tema 2: </a:t>
            </a:r>
            <a:br>
              <a:rPr lang="da-DK" sz="3600" dirty="0">
                <a:latin typeface="+mn-lt"/>
              </a:rPr>
            </a:br>
            <a:r>
              <a:rPr lang="en-US" sz="3600" dirty="0" err="1">
                <a:latin typeface="+mn-lt"/>
              </a:rPr>
              <a:t>Hvordan</a:t>
            </a:r>
            <a:r>
              <a:rPr lang="en-US" sz="3600" dirty="0">
                <a:latin typeface="+mn-lt"/>
              </a:rPr>
              <a:t> </a:t>
            </a:r>
            <a:r>
              <a:rPr lang="en-US" sz="3600" dirty="0" err="1">
                <a:latin typeface="+mn-lt"/>
              </a:rPr>
              <a:t>påvirker</a:t>
            </a:r>
            <a:r>
              <a:rPr lang="en-US" sz="3600" dirty="0">
                <a:latin typeface="+mn-lt"/>
              </a:rPr>
              <a:t> </a:t>
            </a:r>
            <a:r>
              <a:rPr lang="en-US" sz="3600" dirty="0" err="1">
                <a:latin typeface="+mn-lt"/>
              </a:rPr>
              <a:t>vores</a:t>
            </a:r>
            <a:r>
              <a:rPr lang="en-US" sz="3600" dirty="0">
                <a:latin typeface="+mn-lt"/>
              </a:rPr>
              <a:t> mad </a:t>
            </a:r>
            <a:r>
              <a:rPr lang="en-US" sz="3600" dirty="0" err="1">
                <a:latin typeface="+mn-lt"/>
              </a:rPr>
              <a:t>og</a:t>
            </a:r>
            <a:r>
              <a:rPr lang="en-US" sz="3600" dirty="0">
                <a:latin typeface="+mn-lt"/>
              </a:rPr>
              <a:t> </a:t>
            </a:r>
            <a:r>
              <a:rPr lang="en-US" sz="3600" dirty="0" err="1">
                <a:latin typeface="+mn-lt"/>
              </a:rPr>
              <a:t>måltidsvaner</a:t>
            </a:r>
            <a:r>
              <a:rPr lang="en-US" sz="3600" dirty="0">
                <a:latin typeface="+mn-lt"/>
              </a:rPr>
              <a:t> </a:t>
            </a:r>
            <a:r>
              <a:rPr lang="en-US" sz="3600" dirty="0" err="1">
                <a:latin typeface="+mn-lt"/>
              </a:rPr>
              <a:t>vores</a:t>
            </a:r>
            <a:r>
              <a:rPr lang="en-US" sz="3600" dirty="0">
                <a:latin typeface="+mn-lt"/>
              </a:rPr>
              <a:t> </a:t>
            </a:r>
            <a:r>
              <a:rPr lang="en-US" sz="3600" dirty="0" err="1">
                <a:latin typeface="+mn-lt"/>
              </a:rPr>
              <a:t>klima</a:t>
            </a:r>
            <a:r>
              <a:rPr lang="en-US" sz="3600" dirty="0">
                <a:latin typeface="+mn-lt"/>
              </a:rPr>
              <a:t> og </a:t>
            </a:r>
            <a:r>
              <a:rPr lang="en-US" sz="3600" dirty="0" err="1">
                <a:latin typeface="+mn-lt"/>
              </a:rPr>
              <a:t>miljøbelastning</a:t>
            </a:r>
            <a:r>
              <a:rPr lang="en-US" sz="3600" dirty="0">
                <a:latin typeface="+mn-lt"/>
              </a:rPr>
              <a:t>?</a:t>
            </a:r>
            <a:br>
              <a:rPr lang="da-DK" sz="3600" dirty="0"/>
            </a:br>
            <a:endParaRPr lang="da-DK" sz="3600" dirty="0"/>
          </a:p>
        </p:txBody>
      </p:sp>
    </p:spTree>
    <p:extLst>
      <p:ext uri="{BB962C8B-B14F-4D97-AF65-F5344CB8AC3E}">
        <p14:creationId xmlns:p14="http://schemas.microsoft.com/office/powerpoint/2010/main" val="2705752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21" name="Billede 20">
            <a:extLst>
              <a:ext uri="{FF2B5EF4-FFF2-40B4-BE49-F238E27FC236}">
                <a16:creationId xmlns:a16="http://schemas.microsoft.com/office/drawing/2014/main" id="{FE1452D4-57D5-45E9-85B5-BD0C837D4BDB}"/>
              </a:ext>
            </a:extLst>
          </p:cNvPr>
          <p:cNvPicPr>
            <a:picLocks noChangeAspect="1"/>
          </p:cNvPicPr>
          <p:nvPr/>
        </p:nvPicPr>
        <p:blipFill>
          <a:blip r:embed="rId3"/>
          <a:stretch>
            <a:fillRect/>
          </a:stretch>
        </p:blipFill>
        <p:spPr>
          <a:xfrm>
            <a:off x="9766300" y="309178"/>
            <a:ext cx="2028065" cy="1461414"/>
          </a:xfrm>
          <a:prstGeom prst="rect">
            <a:avLst/>
          </a:prstGeom>
        </p:spPr>
      </p:pic>
    </p:spTree>
    <p:extLst>
      <p:ext uri="{BB962C8B-B14F-4D97-AF65-F5344CB8AC3E}">
        <p14:creationId xmlns:p14="http://schemas.microsoft.com/office/powerpoint/2010/main" val="3156101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3AD4C-0A5F-4061-AE0D-98D4987C3C90}"/>
              </a:ext>
            </a:extLst>
          </p:cNvPr>
          <p:cNvSpPr>
            <a:spLocks noGrp="1"/>
          </p:cNvSpPr>
          <p:nvPr>
            <p:ph type="title"/>
          </p:nvPr>
        </p:nvSpPr>
        <p:spPr/>
        <p:txBody>
          <a:bodyPr>
            <a:normAutofit/>
          </a:bodyPr>
          <a:lstStyle/>
          <a:p>
            <a:r>
              <a:rPr lang="da-DK" sz="5400" dirty="0">
                <a:solidFill>
                  <a:srgbClr val="E5461B"/>
                </a:solidFill>
                <a:latin typeface="+mn-lt"/>
              </a:rPr>
              <a:t>REFLEKSION to og to</a:t>
            </a:r>
          </a:p>
        </p:txBody>
      </p:sp>
      <p:sp>
        <p:nvSpPr>
          <p:cNvPr id="5" name="Rektangel: afrundede hjørner 4">
            <a:extLst>
              <a:ext uri="{FF2B5EF4-FFF2-40B4-BE49-F238E27FC236}">
                <a16:creationId xmlns:a16="http://schemas.microsoft.com/office/drawing/2014/main" id="{8BAE0D4F-7D2F-4C9C-91EE-06922590B31C}"/>
              </a:ext>
            </a:extLst>
          </p:cNvPr>
          <p:cNvSpPr/>
          <p:nvPr/>
        </p:nvSpPr>
        <p:spPr>
          <a:xfrm>
            <a:off x="2194292" y="2150533"/>
            <a:ext cx="8067308" cy="2675467"/>
          </a:xfrm>
          <a:custGeom>
            <a:avLst/>
            <a:gdLst>
              <a:gd name="connsiteX0" fmla="*/ 0 w 8067308"/>
              <a:gd name="connsiteY0" fmla="*/ 445920 h 2675467"/>
              <a:gd name="connsiteX1" fmla="*/ 445920 w 8067308"/>
              <a:gd name="connsiteY1" fmla="*/ 0 h 2675467"/>
              <a:gd name="connsiteX2" fmla="*/ 1241745 w 8067308"/>
              <a:gd name="connsiteY2" fmla="*/ 0 h 2675467"/>
              <a:gd name="connsiteX3" fmla="*/ 1965815 w 8067308"/>
              <a:gd name="connsiteY3" fmla="*/ 0 h 2675467"/>
              <a:gd name="connsiteX4" fmla="*/ 2618130 w 8067308"/>
              <a:gd name="connsiteY4" fmla="*/ 0 h 2675467"/>
              <a:gd name="connsiteX5" fmla="*/ 3198690 w 8067308"/>
              <a:gd name="connsiteY5" fmla="*/ 0 h 2675467"/>
              <a:gd name="connsiteX6" fmla="*/ 3779251 w 8067308"/>
              <a:gd name="connsiteY6" fmla="*/ 0 h 2675467"/>
              <a:gd name="connsiteX7" fmla="*/ 4288057 w 8067308"/>
              <a:gd name="connsiteY7" fmla="*/ 0 h 2675467"/>
              <a:gd name="connsiteX8" fmla="*/ 4796863 w 8067308"/>
              <a:gd name="connsiteY8" fmla="*/ 0 h 2675467"/>
              <a:gd name="connsiteX9" fmla="*/ 5233914 w 8067308"/>
              <a:gd name="connsiteY9" fmla="*/ 0 h 2675467"/>
              <a:gd name="connsiteX10" fmla="*/ 5957984 w 8067308"/>
              <a:gd name="connsiteY10" fmla="*/ 0 h 2675467"/>
              <a:gd name="connsiteX11" fmla="*/ 6395035 w 8067308"/>
              <a:gd name="connsiteY11" fmla="*/ 0 h 2675467"/>
              <a:gd name="connsiteX12" fmla="*/ 6975596 w 8067308"/>
              <a:gd name="connsiteY12" fmla="*/ 0 h 2675467"/>
              <a:gd name="connsiteX13" fmla="*/ 7621388 w 8067308"/>
              <a:gd name="connsiteY13" fmla="*/ 0 h 2675467"/>
              <a:gd name="connsiteX14" fmla="*/ 8067308 w 8067308"/>
              <a:gd name="connsiteY14" fmla="*/ 445920 h 2675467"/>
              <a:gd name="connsiteX15" fmla="*/ 8067308 w 8067308"/>
              <a:gd name="connsiteY15" fmla="*/ 1040462 h 2675467"/>
              <a:gd name="connsiteX16" fmla="*/ 8067308 w 8067308"/>
              <a:gd name="connsiteY16" fmla="*/ 1670677 h 2675467"/>
              <a:gd name="connsiteX17" fmla="*/ 8067308 w 8067308"/>
              <a:gd name="connsiteY17" fmla="*/ 2229547 h 2675467"/>
              <a:gd name="connsiteX18" fmla="*/ 7621388 w 8067308"/>
              <a:gd name="connsiteY18" fmla="*/ 2675467 h 2675467"/>
              <a:gd name="connsiteX19" fmla="*/ 7184337 w 8067308"/>
              <a:gd name="connsiteY19" fmla="*/ 2675467 h 2675467"/>
              <a:gd name="connsiteX20" fmla="*/ 6532021 w 8067308"/>
              <a:gd name="connsiteY20" fmla="*/ 2675467 h 2675467"/>
              <a:gd name="connsiteX21" fmla="*/ 5736197 w 8067308"/>
              <a:gd name="connsiteY21" fmla="*/ 2675467 h 2675467"/>
              <a:gd name="connsiteX22" fmla="*/ 4940372 w 8067308"/>
              <a:gd name="connsiteY22" fmla="*/ 2675467 h 2675467"/>
              <a:gd name="connsiteX23" fmla="*/ 4503321 w 8067308"/>
              <a:gd name="connsiteY23" fmla="*/ 2675467 h 2675467"/>
              <a:gd name="connsiteX24" fmla="*/ 3922760 w 8067308"/>
              <a:gd name="connsiteY24" fmla="*/ 2675467 h 2675467"/>
              <a:gd name="connsiteX25" fmla="*/ 3413954 w 8067308"/>
              <a:gd name="connsiteY25" fmla="*/ 2675467 h 2675467"/>
              <a:gd name="connsiteX26" fmla="*/ 2618130 w 8067308"/>
              <a:gd name="connsiteY26" fmla="*/ 2675467 h 2675467"/>
              <a:gd name="connsiteX27" fmla="*/ 1894060 w 8067308"/>
              <a:gd name="connsiteY27" fmla="*/ 2675467 h 2675467"/>
              <a:gd name="connsiteX28" fmla="*/ 1241745 w 8067308"/>
              <a:gd name="connsiteY28" fmla="*/ 2675467 h 2675467"/>
              <a:gd name="connsiteX29" fmla="*/ 445920 w 8067308"/>
              <a:gd name="connsiteY29" fmla="*/ 2675467 h 2675467"/>
              <a:gd name="connsiteX30" fmla="*/ 0 w 8067308"/>
              <a:gd name="connsiteY30" fmla="*/ 2229547 h 2675467"/>
              <a:gd name="connsiteX31" fmla="*/ 0 w 8067308"/>
              <a:gd name="connsiteY31" fmla="*/ 1688513 h 2675467"/>
              <a:gd name="connsiteX32" fmla="*/ 0 w 8067308"/>
              <a:gd name="connsiteY32" fmla="*/ 1076135 h 2675467"/>
              <a:gd name="connsiteX33" fmla="*/ 0 w 8067308"/>
              <a:gd name="connsiteY33" fmla="*/ 445920 h 267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67308" h="2675467" fill="none" extrusionOk="0">
                <a:moveTo>
                  <a:pt x="0" y="445920"/>
                </a:moveTo>
                <a:cubicBezTo>
                  <a:pt x="-13425" y="184243"/>
                  <a:pt x="230823" y="-22154"/>
                  <a:pt x="445920" y="0"/>
                </a:cubicBezTo>
                <a:cubicBezTo>
                  <a:pt x="717797" y="-37418"/>
                  <a:pt x="1069368" y="34685"/>
                  <a:pt x="1241745" y="0"/>
                </a:cubicBezTo>
                <a:cubicBezTo>
                  <a:pt x="1414122" y="-34685"/>
                  <a:pt x="1784013" y="16028"/>
                  <a:pt x="1965815" y="0"/>
                </a:cubicBezTo>
                <a:cubicBezTo>
                  <a:pt x="2147617" y="-16028"/>
                  <a:pt x="2359596" y="10398"/>
                  <a:pt x="2618130" y="0"/>
                </a:cubicBezTo>
                <a:cubicBezTo>
                  <a:pt x="2876664" y="-10398"/>
                  <a:pt x="2933513" y="-25962"/>
                  <a:pt x="3198690" y="0"/>
                </a:cubicBezTo>
                <a:cubicBezTo>
                  <a:pt x="3463867" y="25962"/>
                  <a:pt x="3530869" y="-7140"/>
                  <a:pt x="3779251" y="0"/>
                </a:cubicBezTo>
                <a:cubicBezTo>
                  <a:pt x="4027633" y="7140"/>
                  <a:pt x="4066281" y="5144"/>
                  <a:pt x="4288057" y="0"/>
                </a:cubicBezTo>
                <a:cubicBezTo>
                  <a:pt x="4509833" y="-5144"/>
                  <a:pt x="4620185" y="-19070"/>
                  <a:pt x="4796863" y="0"/>
                </a:cubicBezTo>
                <a:cubicBezTo>
                  <a:pt x="4973541" y="19070"/>
                  <a:pt x="5035541" y="20088"/>
                  <a:pt x="5233914" y="0"/>
                </a:cubicBezTo>
                <a:cubicBezTo>
                  <a:pt x="5432287" y="-20088"/>
                  <a:pt x="5601850" y="-11826"/>
                  <a:pt x="5957984" y="0"/>
                </a:cubicBezTo>
                <a:cubicBezTo>
                  <a:pt x="6314118" y="11826"/>
                  <a:pt x="6305177" y="-18653"/>
                  <a:pt x="6395035" y="0"/>
                </a:cubicBezTo>
                <a:cubicBezTo>
                  <a:pt x="6484893" y="18653"/>
                  <a:pt x="6780937" y="10712"/>
                  <a:pt x="6975596" y="0"/>
                </a:cubicBezTo>
                <a:cubicBezTo>
                  <a:pt x="7170255" y="-10712"/>
                  <a:pt x="7409705" y="-13718"/>
                  <a:pt x="7621388" y="0"/>
                </a:cubicBezTo>
                <a:cubicBezTo>
                  <a:pt x="7856542" y="-2755"/>
                  <a:pt x="8032728" y="229160"/>
                  <a:pt x="8067308" y="445920"/>
                </a:cubicBezTo>
                <a:cubicBezTo>
                  <a:pt x="8065582" y="706956"/>
                  <a:pt x="8050183" y="787757"/>
                  <a:pt x="8067308" y="1040462"/>
                </a:cubicBezTo>
                <a:cubicBezTo>
                  <a:pt x="8084433" y="1293167"/>
                  <a:pt x="8087865" y="1477418"/>
                  <a:pt x="8067308" y="1670677"/>
                </a:cubicBezTo>
                <a:cubicBezTo>
                  <a:pt x="8046751" y="1863936"/>
                  <a:pt x="8051128" y="1966849"/>
                  <a:pt x="8067308" y="2229547"/>
                </a:cubicBezTo>
                <a:cubicBezTo>
                  <a:pt x="8077724" y="2476686"/>
                  <a:pt x="7917435" y="2701830"/>
                  <a:pt x="7621388" y="2675467"/>
                </a:cubicBezTo>
                <a:cubicBezTo>
                  <a:pt x="7514588" y="2694656"/>
                  <a:pt x="7305085" y="2662612"/>
                  <a:pt x="7184337" y="2675467"/>
                </a:cubicBezTo>
                <a:cubicBezTo>
                  <a:pt x="7063589" y="2688322"/>
                  <a:pt x="6783702" y="2655356"/>
                  <a:pt x="6532021" y="2675467"/>
                </a:cubicBezTo>
                <a:cubicBezTo>
                  <a:pt x="6280340" y="2695578"/>
                  <a:pt x="5918573" y="2644436"/>
                  <a:pt x="5736197" y="2675467"/>
                </a:cubicBezTo>
                <a:cubicBezTo>
                  <a:pt x="5553821" y="2706498"/>
                  <a:pt x="5119153" y="2661637"/>
                  <a:pt x="4940372" y="2675467"/>
                </a:cubicBezTo>
                <a:cubicBezTo>
                  <a:pt x="4761592" y="2689297"/>
                  <a:pt x="4600942" y="2661075"/>
                  <a:pt x="4503321" y="2675467"/>
                </a:cubicBezTo>
                <a:cubicBezTo>
                  <a:pt x="4405700" y="2689859"/>
                  <a:pt x="4050077" y="2691043"/>
                  <a:pt x="3922760" y="2675467"/>
                </a:cubicBezTo>
                <a:cubicBezTo>
                  <a:pt x="3795443" y="2659891"/>
                  <a:pt x="3536152" y="2651945"/>
                  <a:pt x="3413954" y="2675467"/>
                </a:cubicBezTo>
                <a:cubicBezTo>
                  <a:pt x="3291756" y="2698989"/>
                  <a:pt x="2820129" y="2666976"/>
                  <a:pt x="2618130" y="2675467"/>
                </a:cubicBezTo>
                <a:cubicBezTo>
                  <a:pt x="2416131" y="2683958"/>
                  <a:pt x="2084556" y="2673268"/>
                  <a:pt x="1894060" y="2675467"/>
                </a:cubicBezTo>
                <a:cubicBezTo>
                  <a:pt x="1703564" y="2677667"/>
                  <a:pt x="1411194" y="2669668"/>
                  <a:pt x="1241745" y="2675467"/>
                </a:cubicBezTo>
                <a:cubicBezTo>
                  <a:pt x="1072296" y="2681266"/>
                  <a:pt x="736235" y="2690032"/>
                  <a:pt x="445920" y="2675467"/>
                </a:cubicBezTo>
                <a:cubicBezTo>
                  <a:pt x="241434" y="2682636"/>
                  <a:pt x="4770" y="2483291"/>
                  <a:pt x="0" y="2229547"/>
                </a:cubicBezTo>
                <a:cubicBezTo>
                  <a:pt x="-12683" y="2053795"/>
                  <a:pt x="-14212" y="1802385"/>
                  <a:pt x="0" y="1688513"/>
                </a:cubicBezTo>
                <a:cubicBezTo>
                  <a:pt x="14212" y="1574641"/>
                  <a:pt x="-16448" y="1354660"/>
                  <a:pt x="0" y="1076135"/>
                </a:cubicBezTo>
                <a:cubicBezTo>
                  <a:pt x="16448" y="797610"/>
                  <a:pt x="-28723" y="648661"/>
                  <a:pt x="0" y="445920"/>
                </a:cubicBezTo>
                <a:close/>
              </a:path>
              <a:path w="8067308" h="2675467" stroke="0" extrusionOk="0">
                <a:moveTo>
                  <a:pt x="0" y="445920"/>
                </a:moveTo>
                <a:cubicBezTo>
                  <a:pt x="-19593" y="181200"/>
                  <a:pt x="190026" y="837"/>
                  <a:pt x="445920" y="0"/>
                </a:cubicBezTo>
                <a:cubicBezTo>
                  <a:pt x="728654" y="-25770"/>
                  <a:pt x="974024" y="-32447"/>
                  <a:pt x="1169990" y="0"/>
                </a:cubicBezTo>
                <a:cubicBezTo>
                  <a:pt x="1365956" y="32447"/>
                  <a:pt x="1426989" y="-10465"/>
                  <a:pt x="1678796" y="0"/>
                </a:cubicBezTo>
                <a:cubicBezTo>
                  <a:pt x="1930603" y="10465"/>
                  <a:pt x="2091008" y="3171"/>
                  <a:pt x="2259356" y="0"/>
                </a:cubicBezTo>
                <a:cubicBezTo>
                  <a:pt x="2427704" y="-3171"/>
                  <a:pt x="2507454" y="-10733"/>
                  <a:pt x="2696408" y="0"/>
                </a:cubicBezTo>
                <a:cubicBezTo>
                  <a:pt x="2885362" y="10733"/>
                  <a:pt x="3079595" y="-11245"/>
                  <a:pt x="3420478" y="0"/>
                </a:cubicBezTo>
                <a:cubicBezTo>
                  <a:pt x="3761361" y="11245"/>
                  <a:pt x="3647656" y="-912"/>
                  <a:pt x="3857529" y="0"/>
                </a:cubicBezTo>
                <a:cubicBezTo>
                  <a:pt x="4067402" y="912"/>
                  <a:pt x="4343655" y="13156"/>
                  <a:pt x="4581599" y="0"/>
                </a:cubicBezTo>
                <a:cubicBezTo>
                  <a:pt x="4819543" y="-13156"/>
                  <a:pt x="5062145" y="21564"/>
                  <a:pt x="5233914" y="0"/>
                </a:cubicBezTo>
                <a:cubicBezTo>
                  <a:pt x="5405683" y="-21564"/>
                  <a:pt x="5586780" y="-13481"/>
                  <a:pt x="5814475" y="0"/>
                </a:cubicBezTo>
                <a:cubicBezTo>
                  <a:pt x="6042170" y="13481"/>
                  <a:pt x="6291662" y="7032"/>
                  <a:pt x="6466790" y="0"/>
                </a:cubicBezTo>
                <a:cubicBezTo>
                  <a:pt x="6641919" y="-7032"/>
                  <a:pt x="6715048" y="-2634"/>
                  <a:pt x="6903841" y="0"/>
                </a:cubicBezTo>
                <a:cubicBezTo>
                  <a:pt x="7092634" y="2634"/>
                  <a:pt x="7423075" y="30404"/>
                  <a:pt x="7621388" y="0"/>
                </a:cubicBezTo>
                <a:cubicBezTo>
                  <a:pt x="7893070" y="7651"/>
                  <a:pt x="8070678" y="204058"/>
                  <a:pt x="8067308" y="445920"/>
                </a:cubicBezTo>
                <a:cubicBezTo>
                  <a:pt x="8073294" y="738344"/>
                  <a:pt x="8046288" y="781709"/>
                  <a:pt x="8067308" y="1076135"/>
                </a:cubicBezTo>
                <a:cubicBezTo>
                  <a:pt x="8088328" y="1370561"/>
                  <a:pt x="8094019" y="1396624"/>
                  <a:pt x="8067308" y="1635005"/>
                </a:cubicBezTo>
                <a:cubicBezTo>
                  <a:pt x="8040598" y="1873386"/>
                  <a:pt x="8060452" y="2050433"/>
                  <a:pt x="8067308" y="2229547"/>
                </a:cubicBezTo>
                <a:cubicBezTo>
                  <a:pt x="8104863" y="2517269"/>
                  <a:pt x="7897052" y="2699195"/>
                  <a:pt x="7621388" y="2675467"/>
                </a:cubicBezTo>
                <a:cubicBezTo>
                  <a:pt x="7436531" y="2672501"/>
                  <a:pt x="7000820" y="2690907"/>
                  <a:pt x="6825563" y="2675467"/>
                </a:cubicBezTo>
                <a:cubicBezTo>
                  <a:pt x="6650307" y="2660027"/>
                  <a:pt x="6363755" y="2637799"/>
                  <a:pt x="6029739" y="2675467"/>
                </a:cubicBezTo>
                <a:cubicBezTo>
                  <a:pt x="5695723" y="2713135"/>
                  <a:pt x="5526700" y="2657730"/>
                  <a:pt x="5233914" y="2675467"/>
                </a:cubicBezTo>
                <a:cubicBezTo>
                  <a:pt x="4941129" y="2693204"/>
                  <a:pt x="4760691" y="2703165"/>
                  <a:pt x="4581599" y="2675467"/>
                </a:cubicBezTo>
                <a:cubicBezTo>
                  <a:pt x="4402508" y="2647769"/>
                  <a:pt x="4200510" y="2680172"/>
                  <a:pt x="4001038" y="2675467"/>
                </a:cubicBezTo>
                <a:cubicBezTo>
                  <a:pt x="3801566" y="2670762"/>
                  <a:pt x="3645120" y="2685428"/>
                  <a:pt x="3492232" y="2675467"/>
                </a:cubicBezTo>
                <a:cubicBezTo>
                  <a:pt x="3339344" y="2665506"/>
                  <a:pt x="3129730" y="2654304"/>
                  <a:pt x="2911672" y="2675467"/>
                </a:cubicBezTo>
                <a:cubicBezTo>
                  <a:pt x="2693614" y="2696630"/>
                  <a:pt x="2547677" y="2641583"/>
                  <a:pt x="2187602" y="2675467"/>
                </a:cubicBezTo>
                <a:cubicBezTo>
                  <a:pt x="1827527" y="2709352"/>
                  <a:pt x="1871568" y="2670727"/>
                  <a:pt x="1750551" y="2675467"/>
                </a:cubicBezTo>
                <a:cubicBezTo>
                  <a:pt x="1629534" y="2680207"/>
                  <a:pt x="1388379" y="2657392"/>
                  <a:pt x="1098235" y="2675467"/>
                </a:cubicBezTo>
                <a:cubicBezTo>
                  <a:pt x="808091" y="2693542"/>
                  <a:pt x="667759" y="2646438"/>
                  <a:pt x="445920" y="2675467"/>
                </a:cubicBezTo>
                <a:cubicBezTo>
                  <a:pt x="160003" y="2678028"/>
                  <a:pt x="11438" y="2419825"/>
                  <a:pt x="0" y="2229547"/>
                </a:cubicBezTo>
                <a:cubicBezTo>
                  <a:pt x="-22251" y="2010261"/>
                  <a:pt x="18481" y="1726054"/>
                  <a:pt x="0" y="1599332"/>
                </a:cubicBezTo>
                <a:cubicBezTo>
                  <a:pt x="-18481" y="1472610"/>
                  <a:pt x="8333" y="1247115"/>
                  <a:pt x="0" y="986954"/>
                </a:cubicBezTo>
                <a:cubicBezTo>
                  <a:pt x="-8333" y="726793"/>
                  <a:pt x="-6068" y="680846"/>
                  <a:pt x="0" y="445920"/>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rPr>
              <a:t>Hvad</a:t>
            </a:r>
            <a:r>
              <a:rPr lang="en-US" sz="4400" dirty="0">
                <a:solidFill>
                  <a:schemeClr val="tx1"/>
                </a:solidFill>
              </a:rPr>
              <a:t> har </a:t>
            </a:r>
            <a:r>
              <a:rPr lang="en-US" sz="4400" dirty="0" err="1">
                <a:solidFill>
                  <a:schemeClr val="tx1"/>
                </a:solidFill>
              </a:rPr>
              <a:t>betydning</a:t>
            </a:r>
            <a:r>
              <a:rPr lang="en-US" sz="4400" dirty="0">
                <a:solidFill>
                  <a:schemeClr val="tx1"/>
                </a:solidFill>
              </a:rPr>
              <a:t> for om </a:t>
            </a:r>
            <a:r>
              <a:rPr lang="en-US" sz="4400" dirty="0" err="1">
                <a:solidFill>
                  <a:schemeClr val="tx1"/>
                </a:solidFill>
              </a:rPr>
              <a:t>vores</a:t>
            </a:r>
            <a:r>
              <a:rPr lang="en-US" sz="4400" dirty="0">
                <a:solidFill>
                  <a:schemeClr val="tx1"/>
                </a:solidFill>
              </a:rPr>
              <a:t> mad- </a:t>
            </a:r>
            <a:r>
              <a:rPr lang="en-US" sz="4400" dirty="0" err="1">
                <a:solidFill>
                  <a:schemeClr val="tx1"/>
                </a:solidFill>
              </a:rPr>
              <a:t>og</a:t>
            </a:r>
            <a:r>
              <a:rPr lang="en-US" sz="4400" dirty="0">
                <a:solidFill>
                  <a:schemeClr val="tx1"/>
                </a:solidFill>
              </a:rPr>
              <a:t> </a:t>
            </a:r>
            <a:r>
              <a:rPr lang="en-US" sz="4400" dirty="0" err="1">
                <a:solidFill>
                  <a:schemeClr val="tx1"/>
                </a:solidFill>
              </a:rPr>
              <a:t>måltidsvaner</a:t>
            </a:r>
            <a:r>
              <a:rPr lang="en-US" sz="4400" dirty="0">
                <a:solidFill>
                  <a:schemeClr val="tx1"/>
                </a:solidFill>
              </a:rPr>
              <a:t> </a:t>
            </a:r>
            <a:r>
              <a:rPr lang="en-US" sz="4400" dirty="0" err="1">
                <a:solidFill>
                  <a:schemeClr val="tx1"/>
                </a:solidFill>
              </a:rPr>
              <a:t>er</a:t>
            </a:r>
            <a:r>
              <a:rPr lang="en-US" sz="4400" dirty="0">
                <a:solidFill>
                  <a:schemeClr val="tx1"/>
                </a:solidFill>
              </a:rPr>
              <a:t> </a:t>
            </a:r>
            <a:r>
              <a:rPr lang="en-US" sz="4400" dirty="0" err="1">
                <a:solidFill>
                  <a:schemeClr val="tx1"/>
                </a:solidFill>
              </a:rPr>
              <a:t>bæredygtige</a:t>
            </a:r>
            <a:r>
              <a:rPr lang="en-US" sz="4400" dirty="0">
                <a:solidFill>
                  <a:schemeClr val="tx1"/>
                </a:solidFill>
              </a:rPr>
              <a:t>?</a:t>
            </a:r>
            <a:endParaRPr lang="da-DK" sz="4400" dirty="0">
              <a:solidFill>
                <a:schemeClr val="tx1"/>
              </a:solidFill>
            </a:endParaRPr>
          </a:p>
        </p:txBody>
      </p:sp>
      <p:pic>
        <p:nvPicPr>
          <p:cNvPr id="6" name="Billede 5">
            <a:extLst>
              <a:ext uri="{FF2B5EF4-FFF2-40B4-BE49-F238E27FC236}">
                <a16:creationId xmlns:a16="http://schemas.microsoft.com/office/drawing/2014/main" id="{C79BA012-6423-4815-866C-75A0FD385C3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323231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mad, bord, kage, plade&#10;&#10;Automatisk genereret beskrivelse">
            <a:extLst>
              <a:ext uri="{FF2B5EF4-FFF2-40B4-BE49-F238E27FC236}">
                <a16:creationId xmlns:a16="http://schemas.microsoft.com/office/drawing/2014/main" id="{BE00A830-549A-4AF1-A9A3-30791E30A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9" y="-234461"/>
            <a:ext cx="11816862" cy="7877908"/>
          </a:xfrm>
          <a:prstGeom prst="rect">
            <a:avLst/>
          </a:prstGeom>
        </p:spPr>
      </p:pic>
      <p:sp>
        <p:nvSpPr>
          <p:cNvPr id="3" name="Pladsholder til tekst 2">
            <a:extLst>
              <a:ext uri="{FF2B5EF4-FFF2-40B4-BE49-F238E27FC236}">
                <a16:creationId xmlns:a16="http://schemas.microsoft.com/office/drawing/2014/main" id="{58C6EE01-C46B-4C52-BCA1-BBED17C3998D}"/>
              </a:ext>
            </a:extLst>
          </p:cNvPr>
          <p:cNvSpPr>
            <a:spLocks noGrp="1"/>
          </p:cNvSpPr>
          <p:nvPr>
            <p:ph type="body" idx="1"/>
          </p:nvPr>
        </p:nvSpPr>
        <p:spPr>
          <a:xfrm>
            <a:off x="1422400" y="3249255"/>
            <a:ext cx="9939867" cy="910476"/>
          </a:xfrm>
        </p:spPr>
        <p:txBody>
          <a:bodyPr>
            <a:noAutofit/>
          </a:bodyPr>
          <a:lstStyle/>
          <a:p>
            <a:r>
              <a:rPr lang="da-DK" sz="6600" b="1" dirty="0">
                <a:solidFill>
                  <a:schemeClr val="bg1"/>
                </a:solidFill>
              </a:rPr>
              <a:t>Hvilken mad produceres? </a:t>
            </a:r>
          </a:p>
          <a:p>
            <a:endParaRPr lang="da-DK" sz="6600" b="1" dirty="0">
              <a:solidFill>
                <a:schemeClr val="bg1"/>
              </a:solidFill>
            </a:endParaRPr>
          </a:p>
        </p:txBody>
      </p:sp>
    </p:spTree>
    <p:extLst>
      <p:ext uri="{BB962C8B-B14F-4D97-AF65-F5344CB8AC3E}">
        <p14:creationId xmlns:p14="http://schemas.microsoft.com/office/powerpoint/2010/main" val="1627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89802DA-35AD-4EC2-BD9C-4FCE72D69679}"/>
              </a:ext>
            </a:extLst>
          </p:cNvPr>
          <p:cNvPicPr>
            <a:picLocks noChangeAspect="1"/>
          </p:cNvPicPr>
          <p:nvPr/>
        </p:nvPicPr>
        <p:blipFill rotWithShape="1">
          <a:blip r:embed="rId3"/>
          <a:srcRect l="28250" t="7700" r="26743" b="50000"/>
          <a:stretch/>
        </p:blipFill>
        <p:spPr>
          <a:xfrm>
            <a:off x="2459865" y="0"/>
            <a:ext cx="7581100" cy="6858000"/>
          </a:xfrm>
          <a:prstGeom prst="rect">
            <a:avLst/>
          </a:prstGeom>
        </p:spPr>
      </p:pic>
    </p:spTree>
    <p:extLst>
      <p:ext uri="{BB962C8B-B14F-4D97-AF65-F5344CB8AC3E}">
        <p14:creationId xmlns:p14="http://schemas.microsoft.com/office/powerpoint/2010/main" val="3046017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2AFF729-0A05-4DBF-9595-6F173C16F7F1}"/>
              </a:ext>
            </a:extLst>
          </p:cNvPr>
          <p:cNvSpPr/>
          <p:nvPr/>
        </p:nvSpPr>
        <p:spPr>
          <a:xfrm>
            <a:off x="512469" y="567688"/>
            <a:ext cx="8277907" cy="646331"/>
          </a:xfrm>
          <a:prstGeom prst="rect">
            <a:avLst/>
          </a:prstGeom>
        </p:spPr>
        <p:txBody>
          <a:bodyPr wrap="none">
            <a:spAutoFit/>
          </a:bodyPr>
          <a:lstStyle/>
          <a:p>
            <a:r>
              <a:rPr lang="da-DK" sz="3600" dirty="0">
                <a:solidFill>
                  <a:srgbClr val="E5461B"/>
                </a:solidFill>
              </a:rPr>
              <a:t>Grøntsager og frugt belaster miljøet mindst</a:t>
            </a:r>
          </a:p>
        </p:txBody>
      </p:sp>
      <p:sp>
        <p:nvSpPr>
          <p:cNvPr id="6" name="Rektangel: afrundede hjørner 5">
            <a:extLst>
              <a:ext uri="{FF2B5EF4-FFF2-40B4-BE49-F238E27FC236}">
                <a16:creationId xmlns:a16="http://schemas.microsoft.com/office/drawing/2014/main" id="{EA01BB38-FB8B-47A4-84DC-AB045E620EA1}"/>
              </a:ext>
            </a:extLst>
          </p:cNvPr>
          <p:cNvSpPr/>
          <p:nvPr/>
        </p:nvSpPr>
        <p:spPr>
          <a:xfrm>
            <a:off x="397636" y="2457921"/>
            <a:ext cx="4340280" cy="1107167"/>
          </a:xfrm>
          <a:custGeom>
            <a:avLst/>
            <a:gdLst>
              <a:gd name="connsiteX0" fmla="*/ 0 w 4340280"/>
              <a:gd name="connsiteY0" fmla="*/ 184532 h 1107167"/>
              <a:gd name="connsiteX1" fmla="*/ 184532 w 4340280"/>
              <a:gd name="connsiteY1" fmla="*/ 0 h 1107167"/>
              <a:gd name="connsiteX2" fmla="*/ 846401 w 4340280"/>
              <a:gd name="connsiteY2" fmla="*/ 0 h 1107167"/>
              <a:gd name="connsiteX3" fmla="*/ 1468559 w 4340280"/>
              <a:gd name="connsiteY3" fmla="*/ 0 h 1107167"/>
              <a:gd name="connsiteX4" fmla="*/ 2170140 w 4340280"/>
              <a:gd name="connsiteY4" fmla="*/ 0 h 1107167"/>
              <a:gd name="connsiteX5" fmla="*/ 2712873 w 4340280"/>
              <a:gd name="connsiteY5" fmla="*/ 0 h 1107167"/>
              <a:gd name="connsiteX6" fmla="*/ 3374742 w 4340280"/>
              <a:gd name="connsiteY6" fmla="*/ 0 h 1107167"/>
              <a:gd name="connsiteX7" fmla="*/ 4155748 w 4340280"/>
              <a:gd name="connsiteY7" fmla="*/ 0 h 1107167"/>
              <a:gd name="connsiteX8" fmla="*/ 4340280 w 4340280"/>
              <a:gd name="connsiteY8" fmla="*/ 184532 h 1107167"/>
              <a:gd name="connsiteX9" fmla="*/ 4340280 w 4340280"/>
              <a:gd name="connsiteY9" fmla="*/ 568346 h 1107167"/>
              <a:gd name="connsiteX10" fmla="*/ 4340280 w 4340280"/>
              <a:gd name="connsiteY10" fmla="*/ 922635 h 1107167"/>
              <a:gd name="connsiteX11" fmla="*/ 4155748 w 4340280"/>
              <a:gd name="connsiteY11" fmla="*/ 1107167 h 1107167"/>
              <a:gd name="connsiteX12" fmla="*/ 3533591 w 4340280"/>
              <a:gd name="connsiteY12" fmla="*/ 1107167 h 1107167"/>
              <a:gd name="connsiteX13" fmla="*/ 2911434 w 4340280"/>
              <a:gd name="connsiteY13" fmla="*/ 1107167 h 1107167"/>
              <a:gd name="connsiteX14" fmla="*/ 2209852 w 4340280"/>
              <a:gd name="connsiteY14" fmla="*/ 1107167 h 1107167"/>
              <a:gd name="connsiteX15" fmla="*/ 1547983 w 4340280"/>
              <a:gd name="connsiteY15" fmla="*/ 1107167 h 1107167"/>
              <a:gd name="connsiteX16" fmla="*/ 925826 w 4340280"/>
              <a:gd name="connsiteY16" fmla="*/ 1107167 h 1107167"/>
              <a:gd name="connsiteX17" fmla="*/ 184532 w 4340280"/>
              <a:gd name="connsiteY17" fmla="*/ 1107167 h 1107167"/>
              <a:gd name="connsiteX18" fmla="*/ 0 w 4340280"/>
              <a:gd name="connsiteY18" fmla="*/ 922635 h 1107167"/>
              <a:gd name="connsiteX19" fmla="*/ 0 w 4340280"/>
              <a:gd name="connsiteY19" fmla="*/ 575727 h 1107167"/>
              <a:gd name="connsiteX20" fmla="*/ 0 w 4340280"/>
              <a:gd name="connsiteY20" fmla="*/ 184532 h 11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0280" h="1107167" fill="none" extrusionOk="0">
                <a:moveTo>
                  <a:pt x="0" y="184532"/>
                </a:moveTo>
                <a:cubicBezTo>
                  <a:pt x="2564" y="75062"/>
                  <a:pt x="65700" y="2105"/>
                  <a:pt x="184532" y="0"/>
                </a:cubicBezTo>
                <a:cubicBezTo>
                  <a:pt x="402488" y="21792"/>
                  <a:pt x="580823" y="32581"/>
                  <a:pt x="846401" y="0"/>
                </a:cubicBezTo>
                <a:cubicBezTo>
                  <a:pt x="1111979" y="-32581"/>
                  <a:pt x="1173790" y="-4910"/>
                  <a:pt x="1468559" y="0"/>
                </a:cubicBezTo>
                <a:cubicBezTo>
                  <a:pt x="1763328" y="4910"/>
                  <a:pt x="1899297" y="-3981"/>
                  <a:pt x="2170140" y="0"/>
                </a:cubicBezTo>
                <a:cubicBezTo>
                  <a:pt x="2440983" y="3981"/>
                  <a:pt x="2503743" y="-9319"/>
                  <a:pt x="2712873" y="0"/>
                </a:cubicBezTo>
                <a:cubicBezTo>
                  <a:pt x="2922003" y="9319"/>
                  <a:pt x="3203433" y="-83"/>
                  <a:pt x="3374742" y="0"/>
                </a:cubicBezTo>
                <a:cubicBezTo>
                  <a:pt x="3546051" y="83"/>
                  <a:pt x="3790622" y="29705"/>
                  <a:pt x="4155748" y="0"/>
                </a:cubicBezTo>
                <a:cubicBezTo>
                  <a:pt x="4248891" y="567"/>
                  <a:pt x="4341533" y="76483"/>
                  <a:pt x="4340280" y="184532"/>
                </a:cubicBezTo>
                <a:cubicBezTo>
                  <a:pt x="4324527" y="297666"/>
                  <a:pt x="4334770" y="467606"/>
                  <a:pt x="4340280" y="568346"/>
                </a:cubicBezTo>
                <a:cubicBezTo>
                  <a:pt x="4345790" y="669086"/>
                  <a:pt x="4331166" y="777438"/>
                  <a:pt x="4340280" y="922635"/>
                </a:cubicBezTo>
                <a:cubicBezTo>
                  <a:pt x="4325130" y="1012576"/>
                  <a:pt x="4258996" y="1120928"/>
                  <a:pt x="4155748" y="1107167"/>
                </a:cubicBezTo>
                <a:cubicBezTo>
                  <a:pt x="3877138" y="1105305"/>
                  <a:pt x="3766188" y="1137824"/>
                  <a:pt x="3533591" y="1107167"/>
                </a:cubicBezTo>
                <a:cubicBezTo>
                  <a:pt x="3300994" y="1076510"/>
                  <a:pt x="3211812" y="1129685"/>
                  <a:pt x="2911434" y="1107167"/>
                </a:cubicBezTo>
                <a:cubicBezTo>
                  <a:pt x="2611056" y="1084649"/>
                  <a:pt x="2434329" y="1106324"/>
                  <a:pt x="2209852" y="1107167"/>
                </a:cubicBezTo>
                <a:cubicBezTo>
                  <a:pt x="1985375" y="1108010"/>
                  <a:pt x="1845869" y="1083941"/>
                  <a:pt x="1547983" y="1107167"/>
                </a:cubicBezTo>
                <a:cubicBezTo>
                  <a:pt x="1250097" y="1130393"/>
                  <a:pt x="1151440" y="1126573"/>
                  <a:pt x="925826" y="1107167"/>
                </a:cubicBezTo>
                <a:cubicBezTo>
                  <a:pt x="700212" y="1087761"/>
                  <a:pt x="353161" y="1143263"/>
                  <a:pt x="184532" y="1107167"/>
                </a:cubicBezTo>
                <a:cubicBezTo>
                  <a:pt x="71740" y="1111572"/>
                  <a:pt x="9290" y="1020085"/>
                  <a:pt x="0" y="922635"/>
                </a:cubicBezTo>
                <a:cubicBezTo>
                  <a:pt x="7881" y="832775"/>
                  <a:pt x="1801" y="746544"/>
                  <a:pt x="0" y="575727"/>
                </a:cubicBezTo>
                <a:cubicBezTo>
                  <a:pt x="-1801" y="404910"/>
                  <a:pt x="15866" y="276914"/>
                  <a:pt x="0" y="184532"/>
                </a:cubicBezTo>
                <a:close/>
              </a:path>
              <a:path w="4340280" h="1107167" stroke="0" extrusionOk="0">
                <a:moveTo>
                  <a:pt x="0" y="184532"/>
                </a:moveTo>
                <a:cubicBezTo>
                  <a:pt x="-14879" y="68611"/>
                  <a:pt x="75282" y="639"/>
                  <a:pt x="184532" y="0"/>
                </a:cubicBezTo>
                <a:cubicBezTo>
                  <a:pt x="437094" y="5690"/>
                  <a:pt x="743293" y="-10653"/>
                  <a:pt x="886113" y="0"/>
                </a:cubicBezTo>
                <a:cubicBezTo>
                  <a:pt x="1028933" y="10653"/>
                  <a:pt x="1302844" y="25095"/>
                  <a:pt x="1468559" y="0"/>
                </a:cubicBezTo>
                <a:cubicBezTo>
                  <a:pt x="1634274" y="-25095"/>
                  <a:pt x="1922604" y="3060"/>
                  <a:pt x="2090716" y="0"/>
                </a:cubicBezTo>
                <a:cubicBezTo>
                  <a:pt x="2258828" y="-3060"/>
                  <a:pt x="2368312" y="-16899"/>
                  <a:pt x="2633449" y="0"/>
                </a:cubicBezTo>
                <a:cubicBezTo>
                  <a:pt x="2898586" y="16899"/>
                  <a:pt x="3039467" y="12849"/>
                  <a:pt x="3335030" y="0"/>
                </a:cubicBezTo>
                <a:cubicBezTo>
                  <a:pt x="3630593" y="-12849"/>
                  <a:pt x="3940114" y="-23853"/>
                  <a:pt x="4155748" y="0"/>
                </a:cubicBezTo>
                <a:cubicBezTo>
                  <a:pt x="4237111" y="6587"/>
                  <a:pt x="4317721" y="79188"/>
                  <a:pt x="4340280" y="184532"/>
                </a:cubicBezTo>
                <a:cubicBezTo>
                  <a:pt x="4333615" y="319105"/>
                  <a:pt x="4350227" y="431736"/>
                  <a:pt x="4340280" y="546202"/>
                </a:cubicBezTo>
                <a:cubicBezTo>
                  <a:pt x="4330334" y="660668"/>
                  <a:pt x="4350080" y="805984"/>
                  <a:pt x="4340280" y="922635"/>
                </a:cubicBezTo>
                <a:cubicBezTo>
                  <a:pt x="4334792" y="1022956"/>
                  <a:pt x="4264669" y="1102072"/>
                  <a:pt x="4155748" y="1107167"/>
                </a:cubicBezTo>
                <a:cubicBezTo>
                  <a:pt x="3978469" y="1116326"/>
                  <a:pt x="3829995" y="1093964"/>
                  <a:pt x="3573303" y="1107167"/>
                </a:cubicBezTo>
                <a:cubicBezTo>
                  <a:pt x="3316612" y="1120370"/>
                  <a:pt x="3146100" y="1088262"/>
                  <a:pt x="2871721" y="1107167"/>
                </a:cubicBezTo>
                <a:cubicBezTo>
                  <a:pt x="2597342" y="1126072"/>
                  <a:pt x="2460877" y="1074841"/>
                  <a:pt x="2209852" y="1107167"/>
                </a:cubicBezTo>
                <a:cubicBezTo>
                  <a:pt x="1958827" y="1139493"/>
                  <a:pt x="1866272" y="1097594"/>
                  <a:pt x="1627407" y="1107167"/>
                </a:cubicBezTo>
                <a:cubicBezTo>
                  <a:pt x="1388542" y="1116740"/>
                  <a:pt x="1281600" y="1083300"/>
                  <a:pt x="965538" y="1107167"/>
                </a:cubicBezTo>
                <a:cubicBezTo>
                  <a:pt x="649476" y="1131034"/>
                  <a:pt x="547241" y="1143359"/>
                  <a:pt x="184532" y="1107167"/>
                </a:cubicBezTo>
                <a:cubicBezTo>
                  <a:pt x="62844" y="1095133"/>
                  <a:pt x="-13101" y="1037042"/>
                  <a:pt x="0" y="922635"/>
                </a:cubicBezTo>
                <a:cubicBezTo>
                  <a:pt x="6702" y="782136"/>
                  <a:pt x="14854" y="711045"/>
                  <a:pt x="0" y="575727"/>
                </a:cubicBezTo>
                <a:cubicBezTo>
                  <a:pt x="-14854" y="440409"/>
                  <a:pt x="-12719" y="265976"/>
                  <a:pt x="0" y="184532"/>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600" dirty="0">
                <a:solidFill>
                  <a:schemeClr val="tx1"/>
                </a:solidFill>
              </a:rPr>
              <a:t>Vi kan vælge at spise 100 kg gulerødder eller bønner, så har vi 100 kg mad at blive mætte af.</a:t>
            </a:r>
            <a:endParaRPr lang="da-DK" sz="1600" dirty="0">
              <a:solidFill>
                <a:schemeClr val="tx1"/>
              </a:solidFill>
              <a:ea typeface="Calibri" panose="020F0502020204030204" pitchFamily="34" charset="0"/>
              <a:cs typeface="Times New Roman" panose="02020603050405020304" pitchFamily="18" charset="0"/>
            </a:endParaRPr>
          </a:p>
        </p:txBody>
      </p:sp>
      <p:sp>
        <p:nvSpPr>
          <p:cNvPr id="7" name="Rektangel: afrundede hjørner 6">
            <a:extLst>
              <a:ext uri="{FF2B5EF4-FFF2-40B4-BE49-F238E27FC236}">
                <a16:creationId xmlns:a16="http://schemas.microsoft.com/office/drawing/2014/main" id="{0A7E2C82-46C1-4F46-B4D1-63AD4942F3AF}"/>
              </a:ext>
            </a:extLst>
          </p:cNvPr>
          <p:cNvSpPr/>
          <p:nvPr/>
        </p:nvSpPr>
        <p:spPr>
          <a:xfrm>
            <a:off x="1222744" y="4031123"/>
            <a:ext cx="4425564" cy="1721092"/>
          </a:xfrm>
          <a:custGeom>
            <a:avLst/>
            <a:gdLst>
              <a:gd name="connsiteX0" fmla="*/ 0 w 4425564"/>
              <a:gd name="connsiteY0" fmla="*/ 286854 h 1721092"/>
              <a:gd name="connsiteX1" fmla="*/ 286854 w 4425564"/>
              <a:gd name="connsiteY1" fmla="*/ 0 h 1721092"/>
              <a:gd name="connsiteX2" fmla="*/ 928830 w 4425564"/>
              <a:gd name="connsiteY2" fmla="*/ 0 h 1721092"/>
              <a:gd name="connsiteX3" fmla="*/ 1455250 w 4425564"/>
              <a:gd name="connsiteY3" fmla="*/ 0 h 1721092"/>
              <a:gd name="connsiteX4" fmla="*/ 2020189 w 4425564"/>
              <a:gd name="connsiteY4" fmla="*/ 0 h 1721092"/>
              <a:gd name="connsiteX5" fmla="*/ 2662165 w 4425564"/>
              <a:gd name="connsiteY5" fmla="*/ 0 h 1721092"/>
              <a:gd name="connsiteX6" fmla="*/ 3188586 w 4425564"/>
              <a:gd name="connsiteY6" fmla="*/ 0 h 1721092"/>
              <a:gd name="connsiteX7" fmla="*/ 4138710 w 4425564"/>
              <a:gd name="connsiteY7" fmla="*/ 0 h 1721092"/>
              <a:gd name="connsiteX8" fmla="*/ 4425564 w 4425564"/>
              <a:gd name="connsiteY8" fmla="*/ 286854 h 1721092"/>
              <a:gd name="connsiteX9" fmla="*/ 4425564 w 4425564"/>
              <a:gd name="connsiteY9" fmla="*/ 837598 h 1721092"/>
              <a:gd name="connsiteX10" fmla="*/ 4425564 w 4425564"/>
              <a:gd name="connsiteY10" fmla="*/ 1434238 h 1721092"/>
              <a:gd name="connsiteX11" fmla="*/ 4138710 w 4425564"/>
              <a:gd name="connsiteY11" fmla="*/ 1721092 h 1721092"/>
              <a:gd name="connsiteX12" fmla="*/ 3458215 w 4425564"/>
              <a:gd name="connsiteY12" fmla="*/ 1721092 h 1721092"/>
              <a:gd name="connsiteX13" fmla="*/ 2893277 w 4425564"/>
              <a:gd name="connsiteY13" fmla="*/ 1721092 h 1721092"/>
              <a:gd name="connsiteX14" fmla="*/ 2328338 w 4425564"/>
              <a:gd name="connsiteY14" fmla="*/ 1721092 h 1721092"/>
              <a:gd name="connsiteX15" fmla="*/ 1801917 w 4425564"/>
              <a:gd name="connsiteY15" fmla="*/ 1721092 h 1721092"/>
              <a:gd name="connsiteX16" fmla="*/ 1236978 w 4425564"/>
              <a:gd name="connsiteY16" fmla="*/ 1721092 h 1721092"/>
              <a:gd name="connsiteX17" fmla="*/ 286854 w 4425564"/>
              <a:gd name="connsiteY17" fmla="*/ 1721092 h 1721092"/>
              <a:gd name="connsiteX18" fmla="*/ 0 w 4425564"/>
              <a:gd name="connsiteY18" fmla="*/ 1434238 h 1721092"/>
              <a:gd name="connsiteX19" fmla="*/ 0 w 4425564"/>
              <a:gd name="connsiteY19" fmla="*/ 883494 h 1721092"/>
              <a:gd name="connsiteX20" fmla="*/ 0 w 4425564"/>
              <a:gd name="connsiteY20" fmla="*/ 286854 h 172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5564" h="1721092" fill="none" extrusionOk="0">
                <a:moveTo>
                  <a:pt x="0" y="286854"/>
                </a:moveTo>
                <a:cubicBezTo>
                  <a:pt x="32162" y="146418"/>
                  <a:pt x="125528" y="-5556"/>
                  <a:pt x="286854" y="0"/>
                </a:cubicBezTo>
                <a:cubicBezTo>
                  <a:pt x="576623" y="12712"/>
                  <a:pt x="692322" y="-6350"/>
                  <a:pt x="928830" y="0"/>
                </a:cubicBezTo>
                <a:cubicBezTo>
                  <a:pt x="1165338" y="6350"/>
                  <a:pt x="1294067" y="-11961"/>
                  <a:pt x="1455250" y="0"/>
                </a:cubicBezTo>
                <a:cubicBezTo>
                  <a:pt x="1616433" y="11961"/>
                  <a:pt x="1904011" y="-10606"/>
                  <a:pt x="2020189" y="0"/>
                </a:cubicBezTo>
                <a:cubicBezTo>
                  <a:pt x="2136367" y="10606"/>
                  <a:pt x="2343423" y="9393"/>
                  <a:pt x="2662165" y="0"/>
                </a:cubicBezTo>
                <a:cubicBezTo>
                  <a:pt x="2980907" y="-9393"/>
                  <a:pt x="3004247" y="-5046"/>
                  <a:pt x="3188586" y="0"/>
                </a:cubicBezTo>
                <a:cubicBezTo>
                  <a:pt x="3372925" y="5046"/>
                  <a:pt x="3695640" y="46751"/>
                  <a:pt x="4138710" y="0"/>
                </a:cubicBezTo>
                <a:cubicBezTo>
                  <a:pt x="4303508" y="1185"/>
                  <a:pt x="4415733" y="133032"/>
                  <a:pt x="4425564" y="286854"/>
                </a:cubicBezTo>
                <a:cubicBezTo>
                  <a:pt x="4407133" y="480032"/>
                  <a:pt x="4422003" y="660553"/>
                  <a:pt x="4425564" y="837598"/>
                </a:cubicBezTo>
                <a:cubicBezTo>
                  <a:pt x="4429125" y="1014643"/>
                  <a:pt x="4401261" y="1268522"/>
                  <a:pt x="4425564" y="1434238"/>
                </a:cubicBezTo>
                <a:cubicBezTo>
                  <a:pt x="4414380" y="1563727"/>
                  <a:pt x="4315134" y="1708673"/>
                  <a:pt x="4138710" y="1721092"/>
                </a:cubicBezTo>
                <a:cubicBezTo>
                  <a:pt x="3844647" y="1745643"/>
                  <a:pt x="3766016" y="1719456"/>
                  <a:pt x="3458215" y="1721092"/>
                </a:cubicBezTo>
                <a:cubicBezTo>
                  <a:pt x="3150415" y="1722728"/>
                  <a:pt x="3153556" y="1697814"/>
                  <a:pt x="2893277" y="1721092"/>
                </a:cubicBezTo>
                <a:cubicBezTo>
                  <a:pt x="2632998" y="1744370"/>
                  <a:pt x="2557705" y="1717359"/>
                  <a:pt x="2328338" y="1721092"/>
                </a:cubicBezTo>
                <a:cubicBezTo>
                  <a:pt x="2098971" y="1724825"/>
                  <a:pt x="1991532" y="1726156"/>
                  <a:pt x="1801917" y="1721092"/>
                </a:cubicBezTo>
                <a:cubicBezTo>
                  <a:pt x="1612302" y="1716028"/>
                  <a:pt x="1416504" y="1747546"/>
                  <a:pt x="1236978" y="1721092"/>
                </a:cubicBezTo>
                <a:cubicBezTo>
                  <a:pt x="1057452" y="1694638"/>
                  <a:pt x="610006" y="1762426"/>
                  <a:pt x="286854" y="1721092"/>
                </a:cubicBezTo>
                <a:cubicBezTo>
                  <a:pt x="130911" y="1756206"/>
                  <a:pt x="-17086" y="1583214"/>
                  <a:pt x="0" y="1434238"/>
                </a:cubicBezTo>
                <a:cubicBezTo>
                  <a:pt x="9499" y="1205472"/>
                  <a:pt x="-20972" y="1111515"/>
                  <a:pt x="0" y="883494"/>
                </a:cubicBezTo>
                <a:cubicBezTo>
                  <a:pt x="20972" y="655473"/>
                  <a:pt x="-5933" y="490164"/>
                  <a:pt x="0" y="286854"/>
                </a:cubicBezTo>
                <a:close/>
              </a:path>
              <a:path w="4425564" h="1721092" stroke="0" extrusionOk="0">
                <a:moveTo>
                  <a:pt x="0" y="286854"/>
                </a:moveTo>
                <a:cubicBezTo>
                  <a:pt x="-3987" y="135013"/>
                  <a:pt x="149343" y="5592"/>
                  <a:pt x="286854" y="0"/>
                </a:cubicBezTo>
                <a:cubicBezTo>
                  <a:pt x="415526" y="18703"/>
                  <a:pt x="589522" y="-26252"/>
                  <a:pt x="813274" y="0"/>
                </a:cubicBezTo>
                <a:cubicBezTo>
                  <a:pt x="1037026" y="26252"/>
                  <a:pt x="1350455" y="21403"/>
                  <a:pt x="1493769" y="0"/>
                </a:cubicBezTo>
                <a:cubicBezTo>
                  <a:pt x="1637083" y="-21403"/>
                  <a:pt x="1821906" y="-10941"/>
                  <a:pt x="2135745" y="0"/>
                </a:cubicBezTo>
                <a:cubicBezTo>
                  <a:pt x="2449584" y="10941"/>
                  <a:pt x="2703053" y="-23227"/>
                  <a:pt x="2854758" y="0"/>
                </a:cubicBezTo>
                <a:cubicBezTo>
                  <a:pt x="3006463" y="23227"/>
                  <a:pt x="3291902" y="35434"/>
                  <a:pt x="3573771" y="0"/>
                </a:cubicBezTo>
                <a:cubicBezTo>
                  <a:pt x="3855640" y="-35434"/>
                  <a:pt x="3952281" y="25278"/>
                  <a:pt x="4138710" y="0"/>
                </a:cubicBezTo>
                <a:cubicBezTo>
                  <a:pt x="4309472" y="30188"/>
                  <a:pt x="4451374" y="120899"/>
                  <a:pt x="4425564" y="286854"/>
                </a:cubicBezTo>
                <a:cubicBezTo>
                  <a:pt x="4436764" y="402958"/>
                  <a:pt x="4443390" y="699260"/>
                  <a:pt x="4425564" y="860546"/>
                </a:cubicBezTo>
                <a:cubicBezTo>
                  <a:pt x="4407738" y="1021832"/>
                  <a:pt x="4400381" y="1211488"/>
                  <a:pt x="4425564" y="1434238"/>
                </a:cubicBezTo>
                <a:cubicBezTo>
                  <a:pt x="4460697" y="1591600"/>
                  <a:pt x="4321625" y="1715487"/>
                  <a:pt x="4138710" y="1721092"/>
                </a:cubicBezTo>
                <a:cubicBezTo>
                  <a:pt x="3863848" y="1745036"/>
                  <a:pt x="3804056" y="1728401"/>
                  <a:pt x="3496734" y="1721092"/>
                </a:cubicBezTo>
                <a:cubicBezTo>
                  <a:pt x="3189412" y="1713783"/>
                  <a:pt x="3106303" y="1709657"/>
                  <a:pt x="2816239" y="1721092"/>
                </a:cubicBezTo>
                <a:cubicBezTo>
                  <a:pt x="2526175" y="1732527"/>
                  <a:pt x="2398033" y="1748042"/>
                  <a:pt x="2174263" y="1721092"/>
                </a:cubicBezTo>
                <a:cubicBezTo>
                  <a:pt x="1950493" y="1694142"/>
                  <a:pt x="1764551" y="1690178"/>
                  <a:pt x="1532287" y="1721092"/>
                </a:cubicBezTo>
                <a:cubicBezTo>
                  <a:pt x="1300023" y="1752006"/>
                  <a:pt x="1158381" y="1744169"/>
                  <a:pt x="1005867" y="1721092"/>
                </a:cubicBezTo>
                <a:cubicBezTo>
                  <a:pt x="853353" y="1698015"/>
                  <a:pt x="485133" y="1730292"/>
                  <a:pt x="286854" y="1721092"/>
                </a:cubicBezTo>
                <a:cubicBezTo>
                  <a:pt x="117060" y="1718200"/>
                  <a:pt x="4387" y="1581534"/>
                  <a:pt x="0" y="1434238"/>
                </a:cubicBezTo>
                <a:cubicBezTo>
                  <a:pt x="-25230" y="1183086"/>
                  <a:pt x="24830" y="1118159"/>
                  <a:pt x="0" y="883494"/>
                </a:cubicBezTo>
                <a:cubicBezTo>
                  <a:pt x="-24830" y="648829"/>
                  <a:pt x="21973" y="414855"/>
                  <a:pt x="0" y="28685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tx1"/>
                </a:solidFill>
              </a:rPr>
              <a:t>Vælger vi at fodre grisen med de 100 kg gulerødder eller bønner, vokser den maksimalt 10 kg. Derved har vi i stedet for 100 kg gulerødder eller bønner højest 10 kg kød, vi kan spise. </a:t>
            </a:r>
          </a:p>
        </p:txBody>
      </p:sp>
      <p:pic>
        <p:nvPicPr>
          <p:cNvPr id="10" name="Billede 9">
            <a:extLst>
              <a:ext uri="{FF2B5EF4-FFF2-40B4-BE49-F238E27FC236}">
                <a16:creationId xmlns:a16="http://schemas.microsoft.com/office/drawing/2014/main" id="{093F648F-56EB-4A50-82B1-D9E3E45B4448}"/>
              </a:ext>
            </a:extLst>
          </p:cNvPr>
          <p:cNvPicPr>
            <a:picLocks noChangeAspect="1"/>
          </p:cNvPicPr>
          <p:nvPr/>
        </p:nvPicPr>
        <p:blipFill>
          <a:blip r:embed="rId3"/>
          <a:stretch>
            <a:fillRect/>
          </a:stretch>
        </p:blipFill>
        <p:spPr>
          <a:xfrm>
            <a:off x="9766300" y="326111"/>
            <a:ext cx="2028065" cy="1461414"/>
          </a:xfrm>
          <a:prstGeom prst="rect">
            <a:avLst/>
          </a:prstGeom>
        </p:spPr>
      </p:pic>
      <p:pic>
        <p:nvPicPr>
          <p:cNvPr id="11" name="Billede 10" descr="Et billede, der indeholder sidder, kage, frugt, mad&#10;&#10;Automatisk genereret beskrivelse">
            <a:extLst>
              <a:ext uri="{FF2B5EF4-FFF2-40B4-BE49-F238E27FC236}">
                <a16:creationId xmlns:a16="http://schemas.microsoft.com/office/drawing/2014/main" id="{FBD3ADAE-DE17-4AB8-8D88-456D994AE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156" y="1807260"/>
            <a:ext cx="2686993" cy="2039236"/>
          </a:xfrm>
          <a:prstGeom prst="rect">
            <a:avLst/>
          </a:prstGeom>
        </p:spPr>
      </p:pic>
      <p:pic>
        <p:nvPicPr>
          <p:cNvPr id="15" name="Billede 14" descr="Et billede, der indeholder sidder, bord, mørk, lille&#10;&#10;Automatisk genereret beskrivelse">
            <a:extLst>
              <a:ext uri="{FF2B5EF4-FFF2-40B4-BE49-F238E27FC236}">
                <a16:creationId xmlns:a16="http://schemas.microsoft.com/office/drawing/2014/main" id="{2C08FCAD-50DE-4BD8-976E-A9A2F6BFE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91148">
            <a:off x="6037927" y="2513329"/>
            <a:ext cx="5427104" cy="3170473"/>
          </a:xfrm>
          <a:prstGeom prst="rect">
            <a:avLst/>
          </a:prstGeom>
        </p:spPr>
      </p:pic>
    </p:spTree>
    <p:extLst>
      <p:ext uri="{BB962C8B-B14F-4D97-AF65-F5344CB8AC3E}">
        <p14:creationId xmlns:p14="http://schemas.microsoft.com/office/powerpoint/2010/main" val="275894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beholder, bord, plast, mad&#10;&#10;Automatisk genereret beskrivelse">
            <a:extLst>
              <a:ext uri="{FF2B5EF4-FFF2-40B4-BE49-F238E27FC236}">
                <a16:creationId xmlns:a16="http://schemas.microsoft.com/office/drawing/2014/main" id="{F64594CF-385E-4B40-A058-658EF8796CC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7349" b="8381"/>
          <a:stretch/>
        </p:blipFill>
        <p:spPr>
          <a:xfrm>
            <a:off x="20" y="1"/>
            <a:ext cx="12191980" cy="6857999"/>
          </a:xfrm>
          <a:prstGeom prst="rect">
            <a:avLst/>
          </a:prstGeom>
        </p:spPr>
      </p:pic>
      <p:sp>
        <p:nvSpPr>
          <p:cNvPr id="2" name="Titel 1">
            <a:extLst>
              <a:ext uri="{FF2B5EF4-FFF2-40B4-BE49-F238E27FC236}">
                <a16:creationId xmlns:a16="http://schemas.microsoft.com/office/drawing/2014/main" id="{4FD216EE-1497-4A89-B346-80447D71A239}"/>
              </a:ext>
            </a:extLst>
          </p:cNvPr>
          <p:cNvSpPr>
            <a:spLocks noGrp="1"/>
          </p:cNvSpPr>
          <p:nvPr>
            <p:ph type="ctrTitle"/>
          </p:nvPr>
        </p:nvSpPr>
        <p:spPr>
          <a:xfrm>
            <a:off x="1524000" y="1122362"/>
            <a:ext cx="9144000" cy="2900518"/>
          </a:xfrm>
        </p:spPr>
        <p:txBody>
          <a:bodyPr>
            <a:normAutofit/>
          </a:bodyPr>
          <a:lstStyle/>
          <a:p>
            <a:r>
              <a:rPr lang="da-DK" dirty="0"/>
              <a:t>Bæredygtig madpakke</a:t>
            </a:r>
            <a:br>
              <a:rPr lang="da-DK" dirty="0"/>
            </a:br>
            <a:r>
              <a:rPr lang="da-DK" dirty="0"/>
              <a:t>i _____klasse</a:t>
            </a:r>
          </a:p>
        </p:txBody>
      </p:sp>
    </p:spTree>
    <p:extLst>
      <p:ext uri="{BB962C8B-B14F-4D97-AF65-F5344CB8AC3E}">
        <p14:creationId xmlns:p14="http://schemas.microsoft.com/office/powerpoint/2010/main" val="218406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descr="Et billede, der indeholder græs, udendørs, objekt, felt&#10;&#10;Automatisk genereret beskrivelse">
            <a:extLst>
              <a:ext uri="{FF2B5EF4-FFF2-40B4-BE49-F238E27FC236}">
                <a16:creationId xmlns:a16="http://schemas.microsoft.com/office/drawing/2014/main" id="{AEA1FAB1-521F-4CA5-A653-7EE62CB63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2" y="-451338"/>
            <a:ext cx="11641015" cy="7760676"/>
          </a:xfrm>
          <a:prstGeom prst="rect">
            <a:avLst/>
          </a:prstGeom>
        </p:spPr>
      </p:pic>
      <p:sp>
        <p:nvSpPr>
          <p:cNvPr id="15" name="Tekstboks 4">
            <a:extLst>
              <a:ext uri="{FF2B5EF4-FFF2-40B4-BE49-F238E27FC236}">
                <a16:creationId xmlns:a16="http://schemas.microsoft.com/office/drawing/2014/main" id="{0A8772E4-F22C-4EA2-BD58-2E25A595F340}"/>
              </a:ext>
            </a:extLst>
          </p:cNvPr>
          <p:cNvSpPr txBox="1"/>
          <p:nvPr/>
        </p:nvSpPr>
        <p:spPr>
          <a:xfrm>
            <a:off x="1168401" y="4876800"/>
            <a:ext cx="9584266" cy="1938992"/>
          </a:xfrm>
          <a:prstGeom prst="rect">
            <a:avLst/>
          </a:prstGeom>
          <a:noFill/>
        </p:spPr>
        <p:txBody>
          <a:bodyPr wrap="square" rtlCol="0">
            <a:spAutoFit/>
          </a:bodyPr>
          <a:lstStyle/>
          <a:p>
            <a:r>
              <a:rPr lang="da-DK" sz="6000" b="1" dirty="0">
                <a:solidFill>
                  <a:schemeClr val="bg1"/>
                </a:solidFill>
              </a:rPr>
              <a:t>Hvordan produceres maden?</a:t>
            </a:r>
          </a:p>
          <a:p>
            <a:endParaRPr lang="da-DK" sz="6000" b="1" dirty="0">
              <a:solidFill>
                <a:schemeClr val="bg1"/>
              </a:solidFill>
            </a:endParaRPr>
          </a:p>
        </p:txBody>
      </p:sp>
    </p:spTree>
    <p:extLst>
      <p:ext uri="{BB962C8B-B14F-4D97-AF65-F5344CB8AC3E}">
        <p14:creationId xmlns:p14="http://schemas.microsoft.com/office/powerpoint/2010/main" val="1849171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cene, vej, udendørs, bil&#10;&#10;Automatisk genereret beskrivelse">
            <a:extLst>
              <a:ext uri="{FF2B5EF4-FFF2-40B4-BE49-F238E27FC236}">
                <a16:creationId xmlns:a16="http://schemas.microsoft.com/office/drawing/2014/main" id="{FFDE4F03-68A0-42B6-9B48-FD93EFC55ACC}"/>
              </a:ext>
            </a:extLst>
          </p:cNvPr>
          <p:cNvPicPr>
            <a:picLocks noChangeAspect="1"/>
          </p:cNvPicPr>
          <p:nvPr/>
        </p:nvPicPr>
        <p:blipFill rotWithShape="1">
          <a:blip r:embed="rId3">
            <a:extLst>
              <a:ext uri="{28A0092B-C50C-407E-A947-70E740481C1C}">
                <a14:useLocalDpi xmlns:a14="http://schemas.microsoft.com/office/drawing/2010/main" val="0"/>
              </a:ext>
            </a:extLst>
          </a:blip>
          <a:srcRect l="24289"/>
          <a:stretch/>
        </p:blipFill>
        <p:spPr>
          <a:xfrm>
            <a:off x="1866751" y="0"/>
            <a:ext cx="8458498" cy="7448043"/>
          </a:xfrm>
          <a:prstGeom prst="rect">
            <a:avLst/>
          </a:prstGeom>
        </p:spPr>
      </p:pic>
      <p:sp>
        <p:nvSpPr>
          <p:cNvPr id="14" name="Titel 1">
            <a:extLst>
              <a:ext uri="{FF2B5EF4-FFF2-40B4-BE49-F238E27FC236}">
                <a16:creationId xmlns:a16="http://schemas.microsoft.com/office/drawing/2014/main" id="{EFF6FEB7-82D2-4267-82BF-61521B1A7405}"/>
              </a:ext>
            </a:extLst>
          </p:cNvPr>
          <p:cNvSpPr txBox="1">
            <a:spLocks/>
          </p:cNvSpPr>
          <p:nvPr/>
        </p:nvSpPr>
        <p:spPr>
          <a:xfrm>
            <a:off x="2163233" y="0"/>
            <a:ext cx="9144000"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4800" b="1" dirty="0">
                <a:solidFill>
                  <a:srgbClr val="E5461B"/>
                </a:solidFill>
                <a:latin typeface="+mn-lt"/>
              </a:rPr>
              <a:t>Hvordan transporteres maden? </a:t>
            </a:r>
          </a:p>
        </p:txBody>
      </p:sp>
    </p:spTree>
    <p:extLst>
      <p:ext uri="{BB962C8B-B14F-4D97-AF65-F5344CB8AC3E}">
        <p14:creationId xmlns:p14="http://schemas.microsoft.com/office/powerpoint/2010/main" val="163832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F72265E-6708-459E-BFB2-4DEBF7D7FDED}"/>
              </a:ext>
            </a:extLst>
          </p:cNvPr>
          <p:cNvSpPr/>
          <p:nvPr/>
        </p:nvSpPr>
        <p:spPr>
          <a:xfrm>
            <a:off x="397635" y="426725"/>
            <a:ext cx="9429193" cy="1938992"/>
          </a:xfrm>
          <a:prstGeom prst="rect">
            <a:avLst/>
          </a:prstGeom>
        </p:spPr>
        <p:txBody>
          <a:bodyPr wrap="square">
            <a:spAutoFit/>
          </a:bodyPr>
          <a:lstStyle/>
          <a:p>
            <a:r>
              <a:rPr lang="da-DK" sz="4000" dirty="0">
                <a:solidFill>
                  <a:srgbClr val="E5461B"/>
                </a:solidFill>
              </a:rPr>
              <a:t>REFLEKSION: Miljøomkostninger ved at transportere maden fra butikken hjem til jer</a:t>
            </a:r>
          </a:p>
          <a:p>
            <a:endParaRPr lang="da-DK" sz="4000" dirty="0"/>
          </a:p>
        </p:txBody>
      </p:sp>
      <p:sp>
        <p:nvSpPr>
          <p:cNvPr id="3" name="Tekstfelt 2">
            <a:extLst>
              <a:ext uri="{FF2B5EF4-FFF2-40B4-BE49-F238E27FC236}">
                <a16:creationId xmlns:a16="http://schemas.microsoft.com/office/drawing/2014/main" id="{C55F4B01-F4AB-4495-9FD4-C5640E1DCB5F}"/>
              </a:ext>
            </a:extLst>
          </p:cNvPr>
          <p:cNvSpPr txBox="1"/>
          <p:nvPr/>
        </p:nvSpPr>
        <p:spPr>
          <a:xfrm>
            <a:off x="640652" y="2792618"/>
            <a:ext cx="10022305" cy="2308324"/>
          </a:xfrm>
          <a:prstGeom prst="rect">
            <a:avLst/>
          </a:prstGeom>
          <a:noFill/>
        </p:spPr>
        <p:txBody>
          <a:bodyPr wrap="square" rtlCol="0">
            <a:spAutoFit/>
          </a:bodyPr>
          <a:lstStyle/>
          <a:p>
            <a:endParaRPr lang="da-DK" sz="1200" dirty="0">
              <a:solidFill>
                <a:srgbClr val="FF0000"/>
              </a:solidFill>
            </a:endParaRPr>
          </a:p>
          <a:p>
            <a:endParaRPr lang="da-DK" sz="2400" dirty="0"/>
          </a:p>
          <a:p>
            <a:endParaRPr lang="da-DK" sz="2400" dirty="0"/>
          </a:p>
          <a:p>
            <a:endParaRPr lang="da-DK" sz="2400" dirty="0"/>
          </a:p>
          <a:p>
            <a:endParaRPr lang="da-DK" sz="2400" dirty="0"/>
          </a:p>
          <a:p>
            <a:endParaRPr lang="da-DK" dirty="0"/>
          </a:p>
          <a:p>
            <a:endParaRPr lang="da-DK" dirty="0">
              <a:solidFill>
                <a:srgbClr val="FF0000"/>
              </a:solidFill>
            </a:endParaRPr>
          </a:p>
        </p:txBody>
      </p:sp>
      <p:pic>
        <p:nvPicPr>
          <p:cNvPr id="6" name="Grafik 5" descr="Bil">
            <a:extLst>
              <a:ext uri="{FF2B5EF4-FFF2-40B4-BE49-F238E27FC236}">
                <a16:creationId xmlns:a16="http://schemas.microsoft.com/office/drawing/2014/main" id="{2EDAA82F-31A6-423E-873D-674F4D971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57670" y="2139816"/>
            <a:ext cx="914400" cy="914400"/>
          </a:xfrm>
          <a:prstGeom prst="rect">
            <a:avLst/>
          </a:prstGeom>
        </p:spPr>
      </p:pic>
      <p:pic>
        <p:nvPicPr>
          <p:cNvPr id="8" name="Grafik 7" descr="Bus">
            <a:extLst>
              <a:ext uri="{FF2B5EF4-FFF2-40B4-BE49-F238E27FC236}">
                <a16:creationId xmlns:a16="http://schemas.microsoft.com/office/drawing/2014/main" id="{7ABE7FD7-A1EB-42EC-83D0-F26976F4B3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8022" y="2085157"/>
            <a:ext cx="914400" cy="914400"/>
          </a:xfrm>
          <a:prstGeom prst="rect">
            <a:avLst/>
          </a:prstGeom>
        </p:spPr>
      </p:pic>
      <p:pic>
        <p:nvPicPr>
          <p:cNvPr id="10" name="Grafik 9" descr="To mænd">
            <a:extLst>
              <a:ext uri="{FF2B5EF4-FFF2-40B4-BE49-F238E27FC236}">
                <a16:creationId xmlns:a16="http://schemas.microsoft.com/office/drawing/2014/main" id="{C462AF6C-94EB-4D59-B251-3AA67565AD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7229" y="1938816"/>
            <a:ext cx="914400" cy="914400"/>
          </a:xfrm>
          <a:prstGeom prst="rect">
            <a:avLst/>
          </a:prstGeom>
        </p:spPr>
      </p:pic>
      <p:pic>
        <p:nvPicPr>
          <p:cNvPr id="12" name="Grafik 11" descr="Cykler">
            <a:extLst>
              <a:ext uri="{FF2B5EF4-FFF2-40B4-BE49-F238E27FC236}">
                <a16:creationId xmlns:a16="http://schemas.microsoft.com/office/drawing/2014/main" id="{EF40BE32-B243-4F24-A834-F29957AB29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07353" y="2034241"/>
            <a:ext cx="914400" cy="914400"/>
          </a:xfrm>
          <a:prstGeom prst="rect">
            <a:avLst/>
          </a:prstGeom>
        </p:spPr>
      </p:pic>
      <p:sp>
        <p:nvSpPr>
          <p:cNvPr id="13" name="Tekstfelt 12">
            <a:extLst>
              <a:ext uri="{FF2B5EF4-FFF2-40B4-BE49-F238E27FC236}">
                <a16:creationId xmlns:a16="http://schemas.microsoft.com/office/drawing/2014/main" id="{41586A95-586A-477D-AF6E-4B6A40C8B91A}"/>
              </a:ext>
            </a:extLst>
          </p:cNvPr>
          <p:cNvSpPr txBox="1"/>
          <p:nvPr/>
        </p:nvSpPr>
        <p:spPr>
          <a:xfrm>
            <a:off x="713874" y="2948641"/>
            <a:ext cx="10567039" cy="861774"/>
          </a:xfrm>
          <a:prstGeom prst="rect">
            <a:avLst/>
          </a:prstGeom>
          <a:noFill/>
        </p:spPr>
        <p:txBody>
          <a:bodyPr wrap="square" rtlCol="0">
            <a:spAutoFit/>
          </a:bodyPr>
          <a:lstStyle/>
          <a:p>
            <a:r>
              <a:rPr lang="da-DK" sz="1000" dirty="0"/>
              <a:t>Vi tager altid bussen når vi skal handle                       Vi cykler ofte når vi skal handle.                                  Vi er altid i bil når vi handler                            Vi går tit når vi skal handle</a:t>
            </a:r>
          </a:p>
          <a:p>
            <a:endParaRPr lang="da-DK" sz="1000" dirty="0"/>
          </a:p>
          <a:p>
            <a:endParaRPr lang="da-DK" sz="1000" dirty="0"/>
          </a:p>
          <a:p>
            <a:endParaRPr lang="da-DK" sz="1000" dirty="0"/>
          </a:p>
          <a:p>
            <a:r>
              <a:rPr lang="da-DK" sz="1000" dirty="0"/>
              <a:t>		</a:t>
            </a:r>
          </a:p>
        </p:txBody>
      </p:sp>
      <p:sp>
        <p:nvSpPr>
          <p:cNvPr id="9" name="Rektangel: afrundede hjørner 8">
            <a:extLst>
              <a:ext uri="{FF2B5EF4-FFF2-40B4-BE49-F238E27FC236}">
                <a16:creationId xmlns:a16="http://schemas.microsoft.com/office/drawing/2014/main" id="{20F12E24-176D-4BED-994B-BCEBAA6F889C}"/>
              </a:ext>
            </a:extLst>
          </p:cNvPr>
          <p:cNvSpPr/>
          <p:nvPr/>
        </p:nvSpPr>
        <p:spPr>
          <a:xfrm>
            <a:off x="755170" y="4272253"/>
            <a:ext cx="7733166" cy="1896936"/>
          </a:xfrm>
          <a:custGeom>
            <a:avLst/>
            <a:gdLst>
              <a:gd name="connsiteX0" fmla="*/ 0 w 7733166"/>
              <a:gd name="connsiteY0" fmla="*/ 316162 h 1896936"/>
              <a:gd name="connsiteX1" fmla="*/ 316162 w 7733166"/>
              <a:gd name="connsiteY1" fmla="*/ 0 h 1896936"/>
              <a:gd name="connsiteX2" fmla="*/ 1103710 w 7733166"/>
              <a:gd name="connsiteY2" fmla="*/ 0 h 1896936"/>
              <a:gd name="connsiteX3" fmla="*/ 1678233 w 7733166"/>
              <a:gd name="connsiteY3" fmla="*/ 0 h 1896936"/>
              <a:gd name="connsiteX4" fmla="*/ 2181747 w 7733166"/>
              <a:gd name="connsiteY4" fmla="*/ 0 h 1896936"/>
              <a:gd name="connsiteX5" fmla="*/ 2685261 w 7733166"/>
              <a:gd name="connsiteY5" fmla="*/ 0 h 1896936"/>
              <a:gd name="connsiteX6" fmla="*/ 3117767 w 7733166"/>
              <a:gd name="connsiteY6" fmla="*/ 0 h 1896936"/>
              <a:gd name="connsiteX7" fmla="*/ 3621281 w 7733166"/>
              <a:gd name="connsiteY7" fmla="*/ 0 h 1896936"/>
              <a:gd name="connsiteX8" fmla="*/ 4408829 w 7733166"/>
              <a:gd name="connsiteY8" fmla="*/ 0 h 1896936"/>
              <a:gd name="connsiteX9" fmla="*/ 4841335 w 7733166"/>
              <a:gd name="connsiteY9" fmla="*/ 0 h 1896936"/>
              <a:gd name="connsiteX10" fmla="*/ 5486866 w 7733166"/>
              <a:gd name="connsiteY10" fmla="*/ 0 h 1896936"/>
              <a:gd name="connsiteX11" fmla="*/ 5990380 w 7733166"/>
              <a:gd name="connsiteY11" fmla="*/ 0 h 1896936"/>
              <a:gd name="connsiteX12" fmla="*/ 6422886 w 7733166"/>
              <a:gd name="connsiteY12" fmla="*/ 0 h 1896936"/>
              <a:gd name="connsiteX13" fmla="*/ 7417004 w 7733166"/>
              <a:gd name="connsiteY13" fmla="*/ 0 h 1896936"/>
              <a:gd name="connsiteX14" fmla="*/ 7733166 w 7733166"/>
              <a:gd name="connsiteY14" fmla="*/ 316162 h 1896936"/>
              <a:gd name="connsiteX15" fmla="*/ 7733166 w 7733166"/>
              <a:gd name="connsiteY15" fmla="*/ 961114 h 1896936"/>
              <a:gd name="connsiteX16" fmla="*/ 7733166 w 7733166"/>
              <a:gd name="connsiteY16" fmla="*/ 1580774 h 1896936"/>
              <a:gd name="connsiteX17" fmla="*/ 7417004 w 7733166"/>
              <a:gd name="connsiteY17" fmla="*/ 1896936 h 1896936"/>
              <a:gd name="connsiteX18" fmla="*/ 6842481 w 7733166"/>
              <a:gd name="connsiteY18" fmla="*/ 1896936 h 1896936"/>
              <a:gd name="connsiteX19" fmla="*/ 6125942 w 7733166"/>
              <a:gd name="connsiteY19" fmla="*/ 1896936 h 1896936"/>
              <a:gd name="connsiteX20" fmla="*/ 5551419 w 7733166"/>
              <a:gd name="connsiteY20" fmla="*/ 1896936 h 1896936"/>
              <a:gd name="connsiteX21" fmla="*/ 4834880 w 7733166"/>
              <a:gd name="connsiteY21" fmla="*/ 1896936 h 1896936"/>
              <a:gd name="connsiteX22" fmla="*/ 4047332 w 7733166"/>
              <a:gd name="connsiteY22" fmla="*/ 1896936 h 1896936"/>
              <a:gd name="connsiteX23" fmla="*/ 3401801 w 7733166"/>
              <a:gd name="connsiteY23" fmla="*/ 1896936 h 1896936"/>
              <a:gd name="connsiteX24" fmla="*/ 2614253 w 7733166"/>
              <a:gd name="connsiteY24" fmla="*/ 1896936 h 1896936"/>
              <a:gd name="connsiteX25" fmla="*/ 1968722 w 7733166"/>
              <a:gd name="connsiteY25" fmla="*/ 1896936 h 1896936"/>
              <a:gd name="connsiteX26" fmla="*/ 1181174 w 7733166"/>
              <a:gd name="connsiteY26" fmla="*/ 1896936 h 1896936"/>
              <a:gd name="connsiteX27" fmla="*/ 316162 w 7733166"/>
              <a:gd name="connsiteY27" fmla="*/ 1896936 h 1896936"/>
              <a:gd name="connsiteX28" fmla="*/ 0 w 7733166"/>
              <a:gd name="connsiteY28" fmla="*/ 1580774 h 1896936"/>
              <a:gd name="connsiteX29" fmla="*/ 0 w 7733166"/>
              <a:gd name="connsiteY29" fmla="*/ 948468 h 1896936"/>
              <a:gd name="connsiteX30" fmla="*/ 0 w 7733166"/>
              <a:gd name="connsiteY30" fmla="*/ 316162 h 189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3166" h="1896936" fill="none" extrusionOk="0">
                <a:moveTo>
                  <a:pt x="0" y="316162"/>
                </a:moveTo>
                <a:cubicBezTo>
                  <a:pt x="-27378" y="150704"/>
                  <a:pt x="158664" y="32071"/>
                  <a:pt x="316162" y="0"/>
                </a:cubicBezTo>
                <a:cubicBezTo>
                  <a:pt x="542529" y="-21577"/>
                  <a:pt x="751298" y="-16653"/>
                  <a:pt x="1103710" y="0"/>
                </a:cubicBezTo>
                <a:cubicBezTo>
                  <a:pt x="1456122" y="16653"/>
                  <a:pt x="1499149" y="20026"/>
                  <a:pt x="1678233" y="0"/>
                </a:cubicBezTo>
                <a:cubicBezTo>
                  <a:pt x="1857317" y="-20026"/>
                  <a:pt x="2066171" y="-18064"/>
                  <a:pt x="2181747" y="0"/>
                </a:cubicBezTo>
                <a:cubicBezTo>
                  <a:pt x="2297323" y="18064"/>
                  <a:pt x="2505722" y="6314"/>
                  <a:pt x="2685261" y="0"/>
                </a:cubicBezTo>
                <a:cubicBezTo>
                  <a:pt x="2864800" y="-6314"/>
                  <a:pt x="2968625" y="6259"/>
                  <a:pt x="3117767" y="0"/>
                </a:cubicBezTo>
                <a:cubicBezTo>
                  <a:pt x="3266909" y="-6259"/>
                  <a:pt x="3454456" y="14859"/>
                  <a:pt x="3621281" y="0"/>
                </a:cubicBezTo>
                <a:cubicBezTo>
                  <a:pt x="3788106" y="-14859"/>
                  <a:pt x="4222940" y="28813"/>
                  <a:pt x="4408829" y="0"/>
                </a:cubicBezTo>
                <a:cubicBezTo>
                  <a:pt x="4594718" y="-28813"/>
                  <a:pt x="4650928" y="9609"/>
                  <a:pt x="4841335" y="0"/>
                </a:cubicBezTo>
                <a:cubicBezTo>
                  <a:pt x="5031742" y="-9609"/>
                  <a:pt x="5295698" y="3333"/>
                  <a:pt x="5486866" y="0"/>
                </a:cubicBezTo>
                <a:cubicBezTo>
                  <a:pt x="5678034" y="-3333"/>
                  <a:pt x="5866981" y="20692"/>
                  <a:pt x="5990380" y="0"/>
                </a:cubicBezTo>
                <a:cubicBezTo>
                  <a:pt x="6113779" y="-20692"/>
                  <a:pt x="6287286" y="1472"/>
                  <a:pt x="6422886" y="0"/>
                </a:cubicBezTo>
                <a:cubicBezTo>
                  <a:pt x="6558486" y="-1472"/>
                  <a:pt x="6925363" y="32227"/>
                  <a:pt x="7417004" y="0"/>
                </a:cubicBezTo>
                <a:cubicBezTo>
                  <a:pt x="7607146" y="-28834"/>
                  <a:pt x="7724707" y="131712"/>
                  <a:pt x="7733166" y="316162"/>
                </a:cubicBezTo>
                <a:cubicBezTo>
                  <a:pt x="7724431" y="624644"/>
                  <a:pt x="7745371" y="819437"/>
                  <a:pt x="7733166" y="961114"/>
                </a:cubicBezTo>
                <a:cubicBezTo>
                  <a:pt x="7720961" y="1102791"/>
                  <a:pt x="7725688" y="1342427"/>
                  <a:pt x="7733166" y="1580774"/>
                </a:cubicBezTo>
                <a:cubicBezTo>
                  <a:pt x="7740855" y="1739976"/>
                  <a:pt x="7576184" y="1934358"/>
                  <a:pt x="7417004" y="1896936"/>
                </a:cubicBezTo>
                <a:cubicBezTo>
                  <a:pt x="7272072" y="1884767"/>
                  <a:pt x="7006861" y="1888492"/>
                  <a:pt x="6842481" y="1896936"/>
                </a:cubicBezTo>
                <a:cubicBezTo>
                  <a:pt x="6678101" y="1905380"/>
                  <a:pt x="6475483" y="1911978"/>
                  <a:pt x="6125942" y="1896936"/>
                </a:cubicBezTo>
                <a:cubicBezTo>
                  <a:pt x="5776401" y="1881894"/>
                  <a:pt x="5752204" y="1868927"/>
                  <a:pt x="5551419" y="1896936"/>
                </a:cubicBezTo>
                <a:cubicBezTo>
                  <a:pt x="5350634" y="1924945"/>
                  <a:pt x="5152879" y="1880804"/>
                  <a:pt x="4834880" y="1896936"/>
                </a:cubicBezTo>
                <a:cubicBezTo>
                  <a:pt x="4516881" y="1913068"/>
                  <a:pt x="4433540" y="1874176"/>
                  <a:pt x="4047332" y="1896936"/>
                </a:cubicBezTo>
                <a:cubicBezTo>
                  <a:pt x="3661124" y="1919696"/>
                  <a:pt x="3607962" y="1883279"/>
                  <a:pt x="3401801" y="1896936"/>
                </a:cubicBezTo>
                <a:cubicBezTo>
                  <a:pt x="3195640" y="1910593"/>
                  <a:pt x="2818709" y="1904026"/>
                  <a:pt x="2614253" y="1896936"/>
                </a:cubicBezTo>
                <a:cubicBezTo>
                  <a:pt x="2409797" y="1889846"/>
                  <a:pt x="2192460" y="1889478"/>
                  <a:pt x="1968722" y="1896936"/>
                </a:cubicBezTo>
                <a:cubicBezTo>
                  <a:pt x="1744984" y="1904394"/>
                  <a:pt x="1462145" y="1912149"/>
                  <a:pt x="1181174" y="1896936"/>
                </a:cubicBezTo>
                <a:cubicBezTo>
                  <a:pt x="900203" y="1881723"/>
                  <a:pt x="496533" y="1935677"/>
                  <a:pt x="316162" y="1896936"/>
                </a:cubicBezTo>
                <a:cubicBezTo>
                  <a:pt x="120890" y="1885781"/>
                  <a:pt x="19485" y="1739859"/>
                  <a:pt x="0" y="1580774"/>
                </a:cubicBezTo>
                <a:cubicBezTo>
                  <a:pt x="28707" y="1372622"/>
                  <a:pt x="-13110" y="1196001"/>
                  <a:pt x="0" y="948468"/>
                </a:cubicBezTo>
                <a:cubicBezTo>
                  <a:pt x="13110" y="700935"/>
                  <a:pt x="-17021" y="573564"/>
                  <a:pt x="0" y="316162"/>
                </a:cubicBezTo>
                <a:close/>
              </a:path>
              <a:path w="7733166" h="1896936" stroke="0" extrusionOk="0">
                <a:moveTo>
                  <a:pt x="0" y="316162"/>
                </a:moveTo>
                <a:cubicBezTo>
                  <a:pt x="-19326" y="173460"/>
                  <a:pt x="153954" y="3316"/>
                  <a:pt x="316162" y="0"/>
                </a:cubicBezTo>
                <a:cubicBezTo>
                  <a:pt x="505990" y="17425"/>
                  <a:pt x="583131" y="4452"/>
                  <a:pt x="748668" y="0"/>
                </a:cubicBezTo>
                <a:cubicBezTo>
                  <a:pt x="914205" y="-4452"/>
                  <a:pt x="1181394" y="-24636"/>
                  <a:pt x="1465207" y="0"/>
                </a:cubicBezTo>
                <a:cubicBezTo>
                  <a:pt x="1749020" y="24636"/>
                  <a:pt x="1840276" y="-20621"/>
                  <a:pt x="2110738" y="0"/>
                </a:cubicBezTo>
                <a:cubicBezTo>
                  <a:pt x="2381200" y="20621"/>
                  <a:pt x="2682018" y="6635"/>
                  <a:pt x="2898286" y="0"/>
                </a:cubicBezTo>
                <a:cubicBezTo>
                  <a:pt x="3114554" y="-6635"/>
                  <a:pt x="3365369" y="38660"/>
                  <a:pt x="3685834" y="0"/>
                </a:cubicBezTo>
                <a:cubicBezTo>
                  <a:pt x="4006299" y="-38660"/>
                  <a:pt x="4095868" y="-30144"/>
                  <a:pt x="4402374" y="0"/>
                </a:cubicBezTo>
                <a:cubicBezTo>
                  <a:pt x="4708880" y="30144"/>
                  <a:pt x="4761671" y="2756"/>
                  <a:pt x="4976896" y="0"/>
                </a:cubicBezTo>
                <a:cubicBezTo>
                  <a:pt x="5192121" y="-2756"/>
                  <a:pt x="5283278" y="-19294"/>
                  <a:pt x="5480411" y="0"/>
                </a:cubicBezTo>
                <a:cubicBezTo>
                  <a:pt x="5677545" y="19294"/>
                  <a:pt x="5954632" y="26076"/>
                  <a:pt x="6125942" y="0"/>
                </a:cubicBezTo>
                <a:cubicBezTo>
                  <a:pt x="6297252" y="-26076"/>
                  <a:pt x="6520668" y="12866"/>
                  <a:pt x="6700464" y="0"/>
                </a:cubicBezTo>
                <a:cubicBezTo>
                  <a:pt x="6880260" y="-12866"/>
                  <a:pt x="7136736" y="35544"/>
                  <a:pt x="7417004" y="0"/>
                </a:cubicBezTo>
                <a:cubicBezTo>
                  <a:pt x="7590928" y="7892"/>
                  <a:pt x="7708657" y="164907"/>
                  <a:pt x="7733166" y="316162"/>
                </a:cubicBezTo>
                <a:cubicBezTo>
                  <a:pt x="7722847" y="541780"/>
                  <a:pt x="7749934" y="720928"/>
                  <a:pt x="7733166" y="910530"/>
                </a:cubicBezTo>
                <a:cubicBezTo>
                  <a:pt x="7716398" y="1100132"/>
                  <a:pt x="7719542" y="1411723"/>
                  <a:pt x="7733166" y="1580774"/>
                </a:cubicBezTo>
                <a:cubicBezTo>
                  <a:pt x="7716320" y="1740585"/>
                  <a:pt x="7587481" y="1928323"/>
                  <a:pt x="7417004" y="1896936"/>
                </a:cubicBezTo>
                <a:cubicBezTo>
                  <a:pt x="7247214" y="1902511"/>
                  <a:pt x="7018035" y="1898602"/>
                  <a:pt x="6913490" y="1896936"/>
                </a:cubicBezTo>
                <a:cubicBezTo>
                  <a:pt x="6808945" y="1895270"/>
                  <a:pt x="6348651" y="1924800"/>
                  <a:pt x="6196950" y="1896936"/>
                </a:cubicBezTo>
                <a:cubicBezTo>
                  <a:pt x="6045249" y="1869072"/>
                  <a:pt x="5909763" y="1891966"/>
                  <a:pt x="5693436" y="1896936"/>
                </a:cubicBezTo>
                <a:cubicBezTo>
                  <a:pt x="5477109" y="1901906"/>
                  <a:pt x="5364986" y="1905093"/>
                  <a:pt x="5118913" y="1896936"/>
                </a:cubicBezTo>
                <a:cubicBezTo>
                  <a:pt x="4872840" y="1888779"/>
                  <a:pt x="4777384" y="1890198"/>
                  <a:pt x="4686407" y="1896936"/>
                </a:cubicBezTo>
                <a:cubicBezTo>
                  <a:pt x="4595430" y="1903674"/>
                  <a:pt x="4221670" y="1929699"/>
                  <a:pt x="3898860" y="1896936"/>
                </a:cubicBezTo>
                <a:cubicBezTo>
                  <a:pt x="3576050" y="1864173"/>
                  <a:pt x="3558163" y="1907407"/>
                  <a:pt x="3324337" y="1896936"/>
                </a:cubicBezTo>
                <a:cubicBezTo>
                  <a:pt x="3090511" y="1886465"/>
                  <a:pt x="2789887" y="1880328"/>
                  <a:pt x="2607797" y="1896936"/>
                </a:cubicBezTo>
                <a:cubicBezTo>
                  <a:pt x="2425707" y="1913544"/>
                  <a:pt x="2325633" y="1908033"/>
                  <a:pt x="2175292" y="1896936"/>
                </a:cubicBezTo>
                <a:cubicBezTo>
                  <a:pt x="2024951" y="1885839"/>
                  <a:pt x="1784219" y="1909364"/>
                  <a:pt x="1671777" y="1896936"/>
                </a:cubicBezTo>
                <a:cubicBezTo>
                  <a:pt x="1559335" y="1884508"/>
                  <a:pt x="1342500" y="1883446"/>
                  <a:pt x="1026246" y="1896936"/>
                </a:cubicBezTo>
                <a:cubicBezTo>
                  <a:pt x="709992" y="1910426"/>
                  <a:pt x="522265" y="1873319"/>
                  <a:pt x="316162" y="1896936"/>
                </a:cubicBezTo>
                <a:cubicBezTo>
                  <a:pt x="148939" y="1888392"/>
                  <a:pt x="20026" y="1776560"/>
                  <a:pt x="0" y="1580774"/>
                </a:cubicBezTo>
                <a:cubicBezTo>
                  <a:pt x="6477" y="1288812"/>
                  <a:pt x="26584" y="1138897"/>
                  <a:pt x="0" y="986406"/>
                </a:cubicBezTo>
                <a:cubicBezTo>
                  <a:pt x="-26584" y="833915"/>
                  <a:pt x="9647" y="537064"/>
                  <a:pt x="0" y="316162"/>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000" dirty="0">
              <a:solidFill>
                <a:schemeClr val="tx1"/>
              </a:solidFill>
            </a:endParaRPr>
          </a:p>
          <a:p>
            <a:r>
              <a:rPr lang="da-DK" sz="2000" dirty="0">
                <a:solidFill>
                  <a:schemeClr val="tx1"/>
                </a:solidFill>
              </a:rPr>
              <a:t>Hvordan gør I hjemme hos jer, når I handler?</a:t>
            </a:r>
          </a:p>
          <a:p>
            <a:endParaRPr lang="da-DK" sz="2000" dirty="0">
              <a:solidFill>
                <a:schemeClr val="tx1"/>
              </a:solidFill>
            </a:endParaRPr>
          </a:p>
          <a:p>
            <a:r>
              <a:rPr lang="da-DK" sz="2000" dirty="0">
                <a:solidFill>
                  <a:schemeClr val="tx1"/>
                </a:solidFill>
              </a:rPr>
              <a:t>Hvordan tror I det er bedst at handle, hvis man skal tænke på miljøet?</a:t>
            </a:r>
          </a:p>
          <a:p>
            <a:endParaRPr lang="da-DK" sz="2000" dirty="0">
              <a:solidFill>
                <a:schemeClr val="tx1"/>
              </a:solidFill>
            </a:endParaRPr>
          </a:p>
          <a:p>
            <a:r>
              <a:rPr lang="da-DK" sz="2000" dirty="0">
                <a:solidFill>
                  <a:schemeClr val="tx1"/>
                </a:solidFill>
              </a:rPr>
              <a:t>Hvordan synes du det er rarest, hvis du er med til at handle ind?</a:t>
            </a:r>
          </a:p>
          <a:p>
            <a:endParaRPr lang="da-DK" sz="2400" dirty="0">
              <a:solidFill>
                <a:schemeClr val="tx1"/>
              </a:solidFill>
            </a:endParaRPr>
          </a:p>
        </p:txBody>
      </p:sp>
      <p:pic>
        <p:nvPicPr>
          <p:cNvPr id="11" name="Billede 10">
            <a:extLst>
              <a:ext uri="{FF2B5EF4-FFF2-40B4-BE49-F238E27FC236}">
                <a16:creationId xmlns:a16="http://schemas.microsoft.com/office/drawing/2014/main" id="{D1BABEF0-013E-4280-9028-8AF442B47C07}"/>
              </a:ext>
            </a:extLst>
          </p:cNvPr>
          <p:cNvPicPr>
            <a:picLocks noChangeAspect="1"/>
          </p:cNvPicPr>
          <p:nvPr/>
        </p:nvPicPr>
        <p:blipFill>
          <a:blip r:embed="rId11"/>
          <a:stretch>
            <a:fillRect/>
          </a:stretch>
        </p:blipFill>
        <p:spPr>
          <a:xfrm>
            <a:off x="9766300" y="326111"/>
            <a:ext cx="2028065" cy="1461414"/>
          </a:xfrm>
          <a:prstGeom prst="rect">
            <a:avLst/>
          </a:prstGeom>
        </p:spPr>
      </p:pic>
      <p:sp>
        <p:nvSpPr>
          <p:cNvPr id="14" name="Rektangel: afrundede hjørner 13">
            <a:extLst>
              <a:ext uri="{FF2B5EF4-FFF2-40B4-BE49-F238E27FC236}">
                <a16:creationId xmlns:a16="http://schemas.microsoft.com/office/drawing/2014/main" id="{6FEF512D-AF7B-4985-BDEC-8DB2657FB307}"/>
              </a:ext>
            </a:extLst>
          </p:cNvPr>
          <p:cNvSpPr/>
          <p:nvPr/>
        </p:nvSpPr>
        <p:spPr>
          <a:xfrm>
            <a:off x="7267531" y="3799601"/>
            <a:ext cx="2610247" cy="861775"/>
          </a:xfrm>
          <a:custGeom>
            <a:avLst/>
            <a:gdLst>
              <a:gd name="connsiteX0" fmla="*/ 0 w 2610247"/>
              <a:gd name="connsiteY0" fmla="*/ 143632 h 861775"/>
              <a:gd name="connsiteX1" fmla="*/ 143632 w 2610247"/>
              <a:gd name="connsiteY1" fmla="*/ 0 h 861775"/>
              <a:gd name="connsiteX2" fmla="*/ 747608 w 2610247"/>
              <a:gd name="connsiteY2" fmla="*/ 0 h 861775"/>
              <a:gd name="connsiteX3" fmla="*/ 1351583 w 2610247"/>
              <a:gd name="connsiteY3" fmla="*/ 0 h 861775"/>
              <a:gd name="connsiteX4" fmla="*/ 1862639 w 2610247"/>
              <a:gd name="connsiteY4" fmla="*/ 0 h 861775"/>
              <a:gd name="connsiteX5" fmla="*/ 2466615 w 2610247"/>
              <a:gd name="connsiteY5" fmla="*/ 0 h 861775"/>
              <a:gd name="connsiteX6" fmla="*/ 2610247 w 2610247"/>
              <a:gd name="connsiteY6" fmla="*/ 143632 h 861775"/>
              <a:gd name="connsiteX7" fmla="*/ 2610247 w 2610247"/>
              <a:gd name="connsiteY7" fmla="*/ 718143 h 861775"/>
              <a:gd name="connsiteX8" fmla="*/ 2466615 w 2610247"/>
              <a:gd name="connsiteY8" fmla="*/ 861775 h 861775"/>
              <a:gd name="connsiteX9" fmla="*/ 1955559 w 2610247"/>
              <a:gd name="connsiteY9" fmla="*/ 861775 h 861775"/>
              <a:gd name="connsiteX10" fmla="*/ 1328353 w 2610247"/>
              <a:gd name="connsiteY10" fmla="*/ 861775 h 861775"/>
              <a:gd name="connsiteX11" fmla="*/ 747608 w 2610247"/>
              <a:gd name="connsiteY11" fmla="*/ 861775 h 861775"/>
              <a:gd name="connsiteX12" fmla="*/ 143632 w 2610247"/>
              <a:gd name="connsiteY12" fmla="*/ 861775 h 861775"/>
              <a:gd name="connsiteX13" fmla="*/ 0 w 2610247"/>
              <a:gd name="connsiteY13" fmla="*/ 718143 h 861775"/>
              <a:gd name="connsiteX14" fmla="*/ 0 w 2610247"/>
              <a:gd name="connsiteY14" fmla="*/ 143632 h 86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0247" h="861775" fill="none" extrusionOk="0">
                <a:moveTo>
                  <a:pt x="0" y="143632"/>
                </a:moveTo>
                <a:cubicBezTo>
                  <a:pt x="-4016" y="57732"/>
                  <a:pt x="51774" y="-14062"/>
                  <a:pt x="143632" y="0"/>
                </a:cubicBezTo>
                <a:cubicBezTo>
                  <a:pt x="295720" y="14320"/>
                  <a:pt x="552060" y="7367"/>
                  <a:pt x="747608" y="0"/>
                </a:cubicBezTo>
                <a:cubicBezTo>
                  <a:pt x="943156" y="-7367"/>
                  <a:pt x="1053719" y="16366"/>
                  <a:pt x="1351583" y="0"/>
                </a:cubicBezTo>
                <a:cubicBezTo>
                  <a:pt x="1649447" y="-16366"/>
                  <a:pt x="1710734" y="17112"/>
                  <a:pt x="1862639" y="0"/>
                </a:cubicBezTo>
                <a:cubicBezTo>
                  <a:pt x="2014544" y="-17112"/>
                  <a:pt x="2240892" y="-5487"/>
                  <a:pt x="2466615" y="0"/>
                </a:cubicBezTo>
                <a:cubicBezTo>
                  <a:pt x="2541073" y="3540"/>
                  <a:pt x="2610728" y="75413"/>
                  <a:pt x="2610247" y="143632"/>
                </a:cubicBezTo>
                <a:cubicBezTo>
                  <a:pt x="2585078" y="402250"/>
                  <a:pt x="2602867" y="462576"/>
                  <a:pt x="2610247" y="718143"/>
                </a:cubicBezTo>
                <a:cubicBezTo>
                  <a:pt x="2617658" y="789469"/>
                  <a:pt x="2540907" y="872030"/>
                  <a:pt x="2466615" y="861775"/>
                </a:cubicBezTo>
                <a:cubicBezTo>
                  <a:pt x="2323916" y="866904"/>
                  <a:pt x="2150476" y="874327"/>
                  <a:pt x="1955559" y="861775"/>
                </a:cubicBezTo>
                <a:cubicBezTo>
                  <a:pt x="1760642" y="849223"/>
                  <a:pt x="1582947" y="865541"/>
                  <a:pt x="1328353" y="861775"/>
                </a:cubicBezTo>
                <a:cubicBezTo>
                  <a:pt x="1073759" y="858009"/>
                  <a:pt x="991512" y="836317"/>
                  <a:pt x="747608" y="861775"/>
                </a:cubicBezTo>
                <a:cubicBezTo>
                  <a:pt x="503705" y="887233"/>
                  <a:pt x="365269" y="878483"/>
                  <a:pt x="143632" y="861775"/>
                </a:cubicBezTo>
                <a:cubicBezTo>
                  <a:pt x="62726" y="862634"/>
                  <a:pt x="25" y="799451"/>
                  <a:pt x="0" y="718143"/>
                </a:cubicBezTo>
                <a:cubicBezTo>
                  <a:pt x="-27735" y="543180"/>
                  <a:pt x="20279" y="332563"/>
                  <a:pt x="0" y="143632"/>
                </a:cubicBezTo>
                <a:close/>
              </a:path>
              <a:path w="2610247" h="861775" stroke="0" extrusionOk="0">
                <a:moveTo>
                  <a:pt x="0" y="143632"/>
                </a:moveTo>
                <a:cubicBezTo>
                  <a:pt x="14201" y="67049"/>
                  <a:pt x="56073" y="214"/>
                  <a:pt x="143632" y="0"/>
                </a:cubicBezTo>
                <a:cubicBezTo>
                  <a:pt x="414689" y="7525"/>
                  <a:pt x="520830" y="-26091"/>
                  <a:pt x="724378" y="0"/>
                </a:cubicBezTo>
                <a:cubicBezTo>
                  <a:pt x="927926" y="26091"/>
                  <a:pt x="1156579" y="-12469"/>
                  <a:pt x="1351583" y="0"/>
                </a:cubicBezTo>
                <a:cubicBezTo>
                  <a:pt x="1546588" y="12469"/>
                  <a:pt x="1776252" y="-21742"/>
                  <a:pt x="1885869" y="0"/>
                </a:cubicBezTo>
                <a:cubicBezTo>
                  <a:pt x="1995486" y="21742"/>
                  <a:pt x="2223993" y="3437"/>
                  <a:pt x="2466615" y="0"/>
                </a:cubicBezTo>
                <a:cubicBezTo>
                  <a:pt x="2541680" y="-16047"/>
                  <a:pt x="2606757" y="55953"/>
                  <a:pt x="2610247" y="143632"/>
                </a:cubicBezTo>
                <a:cubicBezTo>
                  <a:pt x="2609480" y="380700"/>
                  <a:pt x="2599151" y="536014"/>
                  <a:pt x="2610247" y="718143"/>
                </a:cubicBezTo>
                <a:cubicBezTo>
                  <a:pt x="2613246" y="798532"/>
                  <a:pt x="2529837" y="871510"/>
                  <a:pt x="2466615" y="861775"/>
                </a:cubicBezTo>
                <a:cubicBezTo>
                  <a:pt x="2288997" y="873270"/>
                  <a:pt x="2027379" y="832889"/>
                  <a:pt x="1885869" y="861775"/>
                </a:cubicBezTo>
                <a:cubicBezTo>
                  <a:pt x="1744359" y="890661"/>
                  <a:pt x="1487639" y="851261"/>
                  <a:pt x="1281894" y="861775"/>
                </a:cubicBezTo>
                <a:cubicBezTo>
                  <a:pt x="1076150" y="872289"/>
                  <a:pt x="839449" y="837060"/>
                  <a:pt x="701148" y="861775"/>
                </a:cubicBezTo>
                <a:cubicBezTo>
                  <a:pt x="562847" y="886490"/>
                  <a:pt x="298246" y="837068"/>
                  <a:pt x="143632" y="861775"/>
                </a:cubicBezTo>
                <a:cubicBezTo>
                  <a:pt x="71095" y="848730"/>
                  <a:pt x="-13450" y="802975"/>
                  <a:pt x="0" y="718143"/>
                </a:cubicBezTo>
                <a:cubicBezTo>
                  <a:pt x="23912" y="478062"/>
                  <a:pt x="22053" y="368565"/>
                  <a:pt x="0" y="143632"/>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tx1"/>
                </a:solidFill>
              </a:rPr>
              <a:t>Handler I på vejen hjem?</a:t>
            </a:r>
          </a:p>
        </p:txBody>
      </p:sp>
    </p:spTree>
    <p:extLst>
      <p:ext uri="{BB962C8B-B14F-4D97-AF65-F5344CB8AC3E}">
        <p14:creationId xmlns:p14="http://schemas.microsoft.com/office/powerpoint/2010/main" val="268703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mad, fyldt, bord, beholder&#10;&#10;Automatisk genereret beskrivelse">
            <a:extLst>
              <a:ext uri="{FF2B5EF4-FFF2-40B4-BE49-F238E27FC236}">
                <a16:creationId xmlns:a16="http://schemas.microsoft.com/office/drawing/2014/main" id="{F3FE51E5-F0BD-4F8E-82F9-5CA6DAC4B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82" y="1561598"/>
            <a:ext cx="4905375" cy="3238500"/>
          </a:xfrm>
          <a:prstGeom prst="rect">
            <a:avLst/>
          </a:prstGeom>
        </p:spPr>
      </p:pic>
      <p:sp>
        <p:nvSpPr>
          <p:cNvPr id="5" name="Tekstfelt 4">
            <a:extLst>
              <a:ext uri="{FF2B5EF4-FFF2-40B4-BE49-F238E27FC236}">
                <a16:creationId xmlns:a16="http://schemas.microsoft.com/office/drawing/2014/main" id="{128324B3-1047-4EDB-AE5E-335DC2E92559}"/>
              </a:ext>
            </a:extLst>
          </p:cNvPr>
          <p:cNvSpPr txBox="1"/>
          <p:nvPr/>
        </p:nvSpPr>
        <p:spPr>
          <a:xfrm>
            <a:off x="742712" y="382673"/>
            <a:ext cx="10706575" cy="1538883"/>
          </a:xfrm>
          <a:prstGeom prst="rect">
            <a:avLst/>
          </a:prstGeom>
          <a:noFill/>
        </p:spPr>
        <p:txBody>
          <a:bodyPr wrap="square" rtlCol="0">
            <a:spAutoFit/>
          </a:bodyPr>
          <a:lstStyle/>
          <a:p>
            <a:r>
              <a:rPr lang="da-DK" sz="5400" b="1" dirty="0">
                <a:solidFill>
                  <a:srgbClr val="E5461B"/>
                </a:solidFill>
              </a:rPr>
              <a:t>Hvordan opbevares maden?</a:t>
            </a:r>
          </a:p>
          <a:p>
            <a:pPr algn="ctr"/>
            <a:endParaRPr lang="da-DK" sz="4000" b="1" dirty="0">
              <a:solidFill>
                <a:srgbClr val="E5461B"/>
              </a:solidFill>
            </a:endParaRPr>
          </a:p>
        </p:txBody>
      </p:sp>
      <p:pic>
        <p:nvPicPr>
          <p:cNvPr id="13" name="Billede 12">
            <a:extLst>
              <a:ext uri="{FF2B5EF4-FFF2-40B4-BE49-F238E27FC236}">
                <a16:creationId xmlns:a16="http://schemas.microsoft.com/office/drawing/2014/main" id="{3FC0DD57-D690-4A61-8FF9-6BA73964917A}"/>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23" name="Taleboble: rektangel med afrundede hjørner 22">
            <a:extLst>
              <a:ext uri="{FF2B5EF4-FFF2-40B4-BE49-F238E27FC236}">
                <a16:creationId xmlns:a16="http://schemas.microsoft.com/office/drawing/2014/main" id="{7D71BB59-1AB2-4C10-AE05-93D01B8B87C8}"/>
              </a:ext>
            </a:extLst>
          </p:cNvPr>
          <p:cNvSpPr/>
          <p:nvPr/>
        </p:nvSpPr>
        <p:spPr>
          <a:xfrm>
            <a:off x="6598338" y="1433446"/>
            <a:ext cx="2620312" cy="2402720"/>
          </a:xfrm>
          <a:prstGeom prst="wedgeRoundRectCallout">
            <a:avLst>
              <a:gd name="adj1" fmla="val 43325"/>
              <a:gd name="adj2" fmla="val 69862"/>
              <a:gd name="adj3" fmla="val 16667"/>
            </a:avLst>
          </a:prstGeom>
          <a:solidFill>
            <a:schemeClr val="bg1"/>
          </a:solid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dirty="0">
                <a:solidFill>
                  <a:schemeClr val="tx1"/>
                </a:solidFill>
                <a:ea typeface="Calibri" panose="020F0502020204030204" pitchFamily="34" charset="0"/>
                <a:cs typeface="Times New Roman" panose="02020603050405020304" pitchFamily="18" charset="0"/>
              </a:rPr>
              <a:t>Vidste du at stanniol er mere ned 30 gange så klimabelastende som madpapir.</a:t>
            </a:r>
            <a:endParaRPr lang="da-DK" sz="1100" dirty="0">
              <a:solidFill>
                <a:schemeClr val="tx1"/>
              </a:solidFill>
              <a:ea typeface="Calibri" panose="020F0502020204030204" pitchFamily="34" charset="0"/>
              <a:cs typeface="Times New Roman" panose="02020603050405020304" pitchFamily="18" charset="0"/>
            </a:endParaRPr>
          </a:p>
          <a:p>
            <a:pPr algn="ctr">
              <a:lnSpc>
                <a:spcPct val="107000"/>
              </a:lnSpc>
              <a:spcAft>
                <a:spcPts val="800"/>
              </a:spcAft>
            </a:pPr>
            <a:r>
              <a:rPr lang="da-DK" sz="1400" dirty="0">
                <a:solidFill>
                  <a:schemeClr val="tx1"/>
                </a:solidFill>
                <a:effectLst/>
                <a:ea typeface="Calibri" panose="020F0502020204030204" pitchFamily="34" charset="0"/>
                <a:cs typeface="Times New Roman" panose="02020603050405020304" pitchFamily="18" charset="0"/>
              </a:rPr>
              <a:t>Vi kan plante træer, så vi kan lave nyt madpapir, men jorden kan ikke genskabe metal.</a:t>
            </a:r>
          </a:p>
        </p:txBody>
      </p:sp>
      <p:sp>
        <p:nvSpPr>
          <p:cNvPr id="24" name="Taleboble: rektangel med afrundede hjørner 23">
            <a:extLst>
              <a:ext uri="{FF2B5EF4-FFF2-40B4-BE49-F238E27FC236}">
                <a16:creationId xmlns:a16="http://schemas.microsoft.com/office/drawing/2014/main" id="{AAC87CC9-EFDC-42DB-BFF9-EF557A7871B4}"/>
              </a:ext>
            </a:extLst>
          </p:cNvPr>
          <p:cNvSpPr/>
          <p:nvPr/>
        </p:nvSpPr>
        <p:spPr>
          <a:xfrm>
            <a:off x="3793066" y="4204324"/>
            <a:ext cx="4038407" cy="2402720"/>
          </a:xfrm>
          <a:prstGeom prst="wedgeRoundRectCallout">
            <a:avLst>
              <a:gd name="adj1" fmla="val 75961"/>
              <a:gd name="adj2" fmla="val -25655"/>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b="1" dirty="0">
                <a:solidFill>
                  <a:schemeClr val="tx1"/>
                </a:solidFill>
                <a:effectLst/>
                <a:ea typeface="Calibri" panose="020F0502020204030204" pitchFamily="34" charset="0"/>
                <a:cs typeface="Times New Roman" panose="02020603050405020304" pitchFamily="18" charset="0"/>
              </a:rPr>
              <a:t>Indpakning og bæredygtighed: </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Det er vigtigt at mad er pakket ind, så den er lækker, når du skal spise den.</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Jo mindre affald jo bedre. </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Indpakning der kan genbruges er bedst.</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Papir er at foretrække frem for plast og sølvpapir</a:t>
            </a:r>
            <a:r>
              <a:rPr lang="da-DK" sz="1400" dirty="0">
                <a:solidFill>
                  <a:schemeClr val="tx1"/>
                </a:solidFill>
                <a:effectLst/>
                <a:ea typeface="Calibri" panose="020F0502020204030204" pitchFamily="34" charset="0"/>
                <a:cs typeface="Times New Roman" panose="02020603050405020304" pitchFamily="18" charset="0"/>
              </a:rPr>
              <a:t>.</a:t>
            </a:r>
          </a:p>
        </p:txBody>
      </p:sp>
      <p:pic>
        <p:nvPicPr>
          <p:cNvPr id="25" name="Grafik 24" descr="Løvtræ">
            <a:extLst>
              <a:ext uri="{FF2B5EF4-FFF2-40B4-BE49-F238E27FC236}">
                <a16:creationId xmlns:a16="http://schemas.microsoft.com/office/drawing/2014/main" id="{A668DE26-E960-437C-9781-E5E0717AC7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9470" y="1835135"/>
            <a:ext cx="1246011" cy="1246011"/>
          </a:xfrm>
          <a:prstGeom prst="rect">
            <a:avLst/>
          </a:prstGeom>
        </p:spPr>
      </p:pic>
      <p:pic>
        <p:nvPicPr>
          <p:cNvPr id="3" name="Billede 2">
            <a:extLst>
              <a:ext uri="{FF2B5EF4-FFF2-40B4-BE49-F238E27FC236}">
                <a16:creationId xmlns:a16="http://schemas.microsoft.com/office/drawing/2014/main" id="{3746C42D-4FC9-4389-B32C-5DFD3FD148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2267" y="3972267"/>
            <a:ext cx="2028065" cy="3180249"/>
          </a:xfrm>
          <a:prstGeom prst="rect">
            <a:avLst/>
          </a:prstGeom>
        </p:spPr>
      </p:pic>
    </p:spTree>
    <p:extLst>
      <p:ext uri="{BB962C8B-B14F-4D97-AF65-F5344CB8AC3E}">
        <p14:creationId xmlns:p14="http://schemas.microsoft.com/office/powerpoint/2010/main" val="2102658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71A21-AD6D-428A-869D-E59DFDE13C38}"/>
              </a:ext>
            </a:extLst>
          </p:cNvPr>
          <p:cNvSpPr>
            <a:spLocks noGrp="1"/>
          </p:cNvSpPr>
          <p:nvPr>
            <p:ph type="title"/>
          </p:nvPr>
        </p:nvSpPr>
        <p:spPr/>
        <p:txBody>
          <a:bodyPr/>
          <a:lstStyle/>
          <a:p>
            <a:endParaRPr lang="da-DK" dirty="0"/>
          </a:p>
        </p:txBody>
      </p:sp>
      <p:sp>
        <p:nvSpPr>
          <p:cNvPr id="3" name="Pladsholder til tekst 2">
            <a:extLst>
              <a:ext uri="{FF2B5EF4-FFF2-40B4-BE49-F238E27FC236}">
                <a16:creationId xmlns:a16="http://schemas.microsoft.com/office/drawing/2014/main" id="{E39E964F-DFB3-4D4B-B6CF-D1819E1928AF}"/>
              </a:ext>
            </a:extLst>
          </p:cNvPr>
          <p:cNvSpPr>
            <a:spLocks noGrp="1"/>
          </p:cNvSpPr>
          <p:nvPr>
            <p:ph type="body" idx="1"/>
          </p:nvPr>
        </p:nvSpPr>
        <p:spPr/>
        <p:txBody>
          <a:bodyPr/>
          <a:lstStyle/>
          <a:p>
            <a:endParaRPr lang="da-DK"/>
          </a:p>
        </p:txBody>
      </p:sp>
      <p:pic>
        <p:nvPicPr>
          <p:cNvPr id="5" name="Billede 4" descr="Et billede, der indeholder person, indendørs, mad, bord&#10;&#10;Automatisk genereret beskrivelse">
            <a:extLst>
              <a:ext uri="{FF2B5EF4-FFF2-40B4-BE49-F238E27FC236}">
                <a16:creationId xmlns:a16="http://schemas.microsoft.com/office/drawing/2014/main" id="{B1A1BD7C-A0CC-4D91-B68A-0846CC794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25" y="0"/>
            <a:ext cx="11347450" cy="7433782"/>
          </a:xfrm>
          <a:prstGeom prst="rect">
            <a:avLst/>
          </a:prstGeom>
        </p:spPr>
      </p:pic>
      <p:sp>
        <p:nvSpPr>
          <p:cNvPr id="6" name="Tekstfelt 5">
            <a:extLst>
              <a:ext uri="{FF2B5EF4-FFF2-40B4-BE49-F238E27FC236}">
                <a16:creationId xmlns:a16="http://schemas.microsoft.com/office/drawing/2014/main" id="{19A5C13B-CDA9-4408-BFDC-167E2EEDE00B}"/>
              </a:ext>
            </a:extLst>
          </p:cNvPr>
          <p:cNvSpPr txBox="1"/>
          <p:nvPr/>
        </p:nvSpPr>
        <p:spPr>
          <a:xfrm>
            <a:off x="1930400" y="452735"/>
            <a:ext cx="8365067" cy="923330"/>
          </a:xfrm>
          <a:prstGeom prst="rect">
            <a:avLst/>
          </a:prstGeom>
          <a:noFill/>
        </p:spPr>
        <p:txBody>
          <a:bodyPr wrap="square" rtlCol="0">
            <a:spAutoFit/>
          </a:bodyPr>
          <a:lstStyle/>
          <a:p>
            <a:r>
              <a:rPr lang="da-DK" sz="5400" b="1" dirty="0">
                <a:solidFill>
                  <a:srgbClr val="FF0000"/>
                </a:solidFill>
              </a:rPr>
              <a:t>Hvordan tilberedes maden?</a:t>
            </a:r>
          </a:p>
        </p:txBody>
      </p:sp>
    </p:spTree>
    <p:extLst>
      <p:ext uri="{BB962C8B-B14F-4D97-AF65-F5344CB8AC3E}">
        <p14:creationId xmlns:p14="http://schemas.microsoft.com/office/powerpoint/2010/main" val="241838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bord, mad, indendørs, person&#10;&#10;Automatisk genereret beskrivelse">
            <a:extLst>
              <a:ext uri="{FF2B5EF4-FFF2-40B4-BE49-F238E27FC236}">
                <a16:creationId xmlns:a16="http://schemas.microsoft.com/office/drawing/2014/main" id="{0B4D5D21-B527-40D2-A8F0-D3B4229DA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275" y="-918634"/>
            <a:ext cx="6521450" cy="8695267"/>
          </a:xfrm>
          <a:prstGeom prst="rect">
            <a:avLst/>
          </a:prstGeom>
        </p:spPr>
      </p:pic>
      <p:sp>
        <p:nvSpPr>
          <p:cNvPr id="6" name="Tekstfelt 5">
            <a:extLst>
              <a:ext uri="{FF2B5EF4-FFF2-40B4-BE49-F238E27FC236}">
                <a16:creationId xmlns:a16="http://schemas.microsoft.com/office/drawing/2014/main" id="{D9D68F83-FC2C-4A45-A144-0B19A40E4209}"/>
              </a:ext>
            </a:extLst>
          </p:cNvPr>
          <p:cNvSpPr txBox="1"/>
          <p:nvPr/>
        </p:nvSpPr>
        <p:spPr>
          <a:xfrm>
            <a:off x="4236508" y="1536173"/>
            <a:ext cx="4679950" cy="3785652"/>
          </a:xfrm>
          <a:prstGeom prst="rect">
            <a:avLst/>
          </a:prstGeom>
          <a:noFill/>
        </p:spPr>
        <p:txBody>
          <a:bodyPr wrap="square" rtlCol="0">
            <a:spAutoFit/>
          </a:bodyPr>
          <a:lstStyle/>
          <a:p>
            <a:r>
              <a:rPr lang="da-DK" sz="8000" b="1" dirty="0">
                <a:solidFill>
                  <a:schemeClr val="bg1"/>
                </a:solidFill>
              </a:rPr>
              <a:t>Hvordan serveres maden?</a:t>
            </a:r>
          </a:p>
        </p:txBody>
      </p:sp>
    </p:spTree>
    <p:extLst>
      <p:ext uri="{BB962C8B-B14F-4D97-AF65-F5344CB8AC3E}">
        <p14:creationId xmlns:p14="http://schemas.microsoft.com/office/powerpoint/2010/main" val="111917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F72265E-6708-459E-BFB2-4DEBF7D7FDED}"/>
              </a:ext>
            </a:extLst>
          </p:cNvPr>
          <p:cNvSpPr/>
          <p:nvPr/>
        </p:nvSpPr>
        <p:spPr>
          <a:xfrm>
            <a:off x="713874" y="459564"/>
            <a:ext cx="8343499" cy="1569660"/>
          </a:xfrm>
          <a:prstGeom prst="rect">
            <a:avLst/>
          </a:prstGeom>
        </p:spPr>
        <p:txBody>
          <a:bodyPr wrap="square">
            <a:spAutoFit/>
          </a:bodyPr>
          <a:lstStyle/>
          <a:p>
            <a:r>
              <a:rPr lang="da-DK" sz="4800" dirty="0">
                <a:solidFill>
                  <a:srgbClr val="E5461B"/>
                </a:solidFill>
              </a:rPr>
              <a:t>REFLEKSION: Engangsservice </a:t>
            </a:r>
          </a:p>
          <a:p>
            <a:endParaRPr lang="da-DK" sz="4800" dirty="0"/>
          </a:p>
        </p:txBody>
      </p:sp>
      <p:sp>
        <p:nvSpPr>
          <p:cNvPr id="3" name="Tekstfelt 2">
            <a:extLst>
              <a:ext uri="{FF2B5EF4-FFF2-40B4-BE49-F238E27FC236}">
                <a16:creationId xmlns:a16="http://schemas.microsoft.com/office/drawing/2014/main" id="{C55F4B01-F4AB-4495-9FD4-C5640E1DCB5F}"/>
              </a:ext>
            </a:extLst>
          </p:cNvPr>
          <p:cNvSpPr txBox="1"/>
          <p:nvPr/>
        </p:nvSpPr>
        <p:spPr>
          <a:xfrm>
            <a:off x="640652" y="2792618"/>
            <a:ext cx="10022305" cy="2308324"/>
          </a:xfrm>
          <a:prstGeom prst="rect">
            <a:avLst/>
          </a:prstGeom>
          <a:noFill/>
        </p:spPr>
        <p:txBody>
          <a:bodyPr wrap="square" rtlCol="0">
            <a:spAutoFit/>
          </a:bodyPr>
          <a:lstStyle/>
          <a:p>
            <a:endParaRPr lang="da-DK" sz="1200" dirty="0">
              <a:solidFill>
                <a:srgbClr val="FF0000"/>
              </a:solidFill>
            </a:endParaRPr>
          </a:p>
          <a:p>
            <a:endParaRPr lang="da-DK" sz="2400" dirty="0"/>
          </a:p>
          <a:p>
            <a:endParaRPr lang="da-DK" sz="2400" dirty="0"/>
          </a:p>
          <a:p>
            <a:endParaRPr lang="da-DK" sz="2400" dirty="0"/>
          </a:p>
          <a:p>
            <a:endParaRPr lang="da-DK" sz="2400" dirty="0"/>
          </a:p>
          <a:p>
            <a:endParaRPr lang="da-DK" dirty="0"/>
          </a:p>
          <a:p>
            <a:endParaRPr lang="da-DK" dirty="0">
              <a:solidFill>
                <a:srgbClr val="FF0000"/>
              </a:solidFill>
            </a:endParaRPr>
          </a:p>
        </p:txBody>
      </p:sp>
      <p:sp>
        <p:nvSpPr>
          <p:cNvPr id="9" name="Rektangel: afrundede hjørner 8">
            <a:extLst>
              <a:ext uri="{FF2B5EF4-FFF2-40B4-BE49-F238E27FC236}">
                <a16:creationId xmlns:a16="http://schemas.microsoft.com/office/drawing/2014/main" id="{20F12E24-176D-4BED-994B-BCEBAA6F889C}"/>
              </a:ext>
            </a:extLst>
          </p:cNvPr>
          <p:cNvSpPr/>
          <p:nvPr/>
        </p:nvSpPr>
        <p:spPr>
          <a:xfrm>
            <a:off x="917441" y="2037205"/>
            <a:ext cx="4873760" cy="2129851"/>
          </a:xfrm>
          <a:custGeom>
            <a:avLst/>
            <a:gdLst>
              <a:gd name="connsiteX0" fmla="*/ 0 w 4873760"/>
              <a:gd name="connsiteY0" fmla="*/ 354982 h 2129851"/>
              <a:gd name="connsiteX1" fmla="*/ 354982 w 4873760"/>
              <a:gd name="connsiteY1" fmla="*/ 0 h 2129851"/>
              <a:gd name="connsiteX2" fmla="*/ 924034 w 4873760"/>
              <a:gd name="connsiteY2" fmla="*/ 0 h 2129851"/>
              <a:gd name="connsiteX3" fmla="*/ 1618000 w 4873760"/>
              <a:gd name="connsiteY3" fmla="*/ 0 h 2129851"/>
              <a:gd name="connsiteX4" fmla="*/ 2187052 w 4873760"/>
              <a:gd name="connsiteY4" fmla="*/ 0 h 2129851"/>
              <a:gd name="connsiteX5" fmla="*/ 2881018 w 4873760"/>
              <a:gd name="connsiteY5" fmla="*/ 0 h 2129851"/>
              <a:gd name="connsiteX6" fmla="*/ 3450070 w 4873760"/>
              <a:gd name="connsiteY6" fmla="*/ 0 h 2129851"/>
              <a:gd name="connsiteX7" fmla="*/ 4518778 w 4873760"/>
              <a:gd name="connsiteY7" fmla="*/ 0 h 2129851"/>
              <a:gd name="connsiteX8" fmla="*/ 4873760 w 4873760"/>
              <a:gd name="connsiteY8" fmla="*/ 354982 h 2129851"/>
              <a:gd name="connsiteX9" fmla="*/ 4873760 w 4873760"/>
              <a:gd name="connsiteY9" fmla="*/ 814079 h 2129851"/>
              <a:gd name="connsiteX10" fmla="*/ 4873760 w 4873760"/>
              <a:gd name="connsiteY10" fmla="*/ 1287374 h 2129851"/>
              <a:gd name="connsiteX11" fmla="*/ 4873760 w 4873760"/>
              <a:gd name="connsiteY11" fmla="*/ 1774869 h 2129851"/>
              <a:gd name="connsiteX12" fmla="*/ 4518778 w 4873760"/>
              <a:gd name="connsiteY12" fmla="*/ 2129851 h 2129851"/>
              <a:gd name="connsiteX13" fmla="*/ 3741536 w 4873760"/>
              <a:gd name="connsiteY13" fmla="*/ 2129851 h 2129851"/>
              <a:gd name="connsiteX14" fmla="*/ 3130846 w 4873760"/>
              <a:gd name="connsiteY14" fmla="*/ 2129851 h 2129851"/>
              <a:gd name="connsiteX15" fmla="*/ 2353604 w 4873760"/>
              <a:gd name="connsiteY15" fmla="*/ 2129851 h 2129851"/>
              <a:gd name="connsiteX16" fmla="*/ 1784552 w 4873760"/>
              <a:gd name="connsiteY16" fmla="*/ 2129851 h 2129851"/>
              <a:gd name="connsiteX17" fmla="*/ 1090586 w 4873760"/>
              <a:gd name="connsiteY17" fmla="*/ 2129851 h 2129851"/>
              <a:gd name="connsiteX18" fmla="*/ 354982 w 4873760"/>
              <a:gd name="connsiteY18" fmla="*/ 2129851 h 2129851"/>
              <a:gd name="connsiteX19" fmla="*/ 0 w 4873760"/>
              <a:gd name="connsiteY19" fmla="*/ 1774869 h 2129851"/>
              <a:gd name="connsiteX20" fmla="*/ 0 w 4873760"/>
              <a:gd name="connsiteY20" fmla="*/ 1301573 h 2129851"/>
              <a:gd name="connsiteX21" fmla="*/ 0 w 4873760"/>
              <a:gd name="connsiteY21" fmla="*/ 828278 h 2129851"/>
              <a:gd name="connsiteX22" fmla="*/ 0 w 4873760"/>
              <a:gd name="connsiteY22" fmla="*/ 354982 h 21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3760" h="2129851" fill="none" extrusionOk="0">
                <a:moveTo>
                  <a:pt x="0" y="354982"/>
                </a:moveTo>
                <a:cubicBezTo>
                  <a:pt x="23890" y="167529"/>
                  <a:pt x="186870" y="14814"/>
                  <a:pt x="354982" y="0"/>
                </a:cubicBezTo>
                <a:cubicBezTo>
                  <a:pt x="515615" y="-6404"/>
                  <a:pt x="688228" y="-6563"/>
                  <a:pt x="924034" y="0"/>
                </a:cubicBezTo>
                <a:cubicBezTo>
                  <a:pt x="1159840" y="6563"/>
                  <a:pt x="1335728" y="18256"/>
                  <a:pt x="1618000" y="0"/>
                </a:cubicBezTo>
                <a:cubicBezTo>
                  <a:pt x="1900272" y="-18256"/>
                  <a:pt x="1909941" y="-23751"/>
                  <a:pt x="2187052" y="0"/>
                </a:cubicBezTo>
                <a:cubicBezTo>
                  <a:pt x="2464163" y="23751"/>
                  <a:pt x="2685886" y="-9161"/>
                  <a:pt x="2881018" y="0"/>
                </a:cubicBezTo>
                <a:cubicBezTo>
                  <a:pt x="3076150" y="9161"/>
                  <a:pt x="3172056" y="-26648"/>
                  <a:pt x="3450070" y="0"/>
                </a:cubicBezTo>
                <a:cubicBezTo>
                  <a:pt x="3728084" y="26648"/>
                  <a:pt x="4195010" y="-5614"/>
                  <a:pt x="4518778" y="0"/>
                </a:cubicBezTo>
                <a:cubicBezTo>
                  <a:pt x="4689067" y="-22709"/>
                  <a:pt x="4857447" y="151248"/>
                  <a:pt x="4873760" y="354982"/>
                </a:cubicBezTo>
                <a:cubicBezTo>
                  <a:pt x="4864755" y="484848"/>
                  <a:pt x="4891608" y="585310"/>
                  <a:pt x="4873760" y="814079"/>
                </a:cubicBezTo>
                <a:cubicBezTo>
                  <a:pt x="4855912" y="1042848"/>
                  <a:pt x="4873468" y="1187951"/>
                  <a:pt x="4873760" y="1287374"/>
                </a:cubicBezTo>
                <a:cubicBezTo>
                  <a:pt x="4874052" y="1386797"/>
                  <a:pt x="4858724" y="1565615"/>
                  <a:pt x="4873760" y="1774869"/>
                </a:cubicBezTo>
                <a:cubicBezTo>
                  <a:pt x="4869704" y="1937273"/>
                  <a:pt x="4731792" y="2164609"/>
                  <a:pt x="4518778" y="2129851"/>
                </a:cubicBezTo>
                <a:cubicBezTo>
                  <a:pt x="4264295" y="2124556"/>
                  <a:pt x="4122600" y="2104900"/>
                  <a:pt x="3741536" y="2129851"/>
                </a:cubicBezTo>
                <a:cubicBezTo>
                  <a:pt x="3360472" y="2154802"/>
                  <a:pt x="3308279" y="2151698"/>
                  <a:pt x="3130846" y="2129851"/>
                </a:cubicBezTo>
                <a:cubicBezTo>
                  <a:pt x="2953413" y="2108005"/>
                  <a:pt x="2580479" y="2092572"/>
                  <a:pt x="2353604" y="2129851"/>
                </a:cubicBezTo>
                <a:cubicBezTo>
                  <a:pt x="2126729" y="2167130"/>
                  <a:pt x="2042889" y="2138380"/>
                  <a:pt x="1784552" y="2129851"/>
                </a:cubicBezTo>
                <a:cubicBezTo>
                  <a:pt x="1526215" y="2121322"/>
                  <a:pt x="1435493" y="2112526"/>
                  <a:pt x="1090586" y="2129851"/>
                </a:cubicBezTo>
                <a:cubicBezTo>
                  <a:pt x="745679" y="2147176"/>
                  <a:pt x="602602" y="2111861"/>
                  <a:pt x="354982" y="2129851"/>
                </a:cubicBezTo>
                <a:cubicBezTo>
                  <a:pt x="179284" y="2165461"/>
                  <a:pt x="-19301" y="1956296"/>
                  <a:pt x="0" y="1774869"/>
                </a:cubicBezTo>
                <a:cubicBezTo>
                  <a:pt x="10549" y="1634280"/>
                  <a:pt x="13205" y="1448763"/>
                  <a:pt x="0" y="1301573"/>
                </a:cubicBezTo>
                <a:cubicBezTo>
                  <a:pt x="-13205" y="1154383"/>
                  <a:pt x="17365" y="1025000"/>
                  <a:pt x="0" y="828278"/>
                </a:cubicBezTo>
                <a:cubicBezTo>
                  <a:pt x="-17365" y="631557"/>
                  <a:pt x="-5968" y="542011"/>
                  <a:pt x="0" y="354982"/>
                </a:cubicBezTo>
                <a:close/>
              </a:path>
              <a:path w="4873760" h="2129851" stroke="0" extrusionOk="0">
                <a:moveTo>
                  <a:pt x="0" y="354982"/>
                </a:moveTo>
                <a:cubicBezTo>
                  <a:pt x="-4023" y="165574"/>
                  <a:pt x="179985" y="5629"/>
                  <a:pt x="354982" y="0"/>
                </a:cubicBezTo>
                <a:cubicBezTo>
                  <a:pt x="600814" y="8919"/>
                  <a:pt x="688485" y="16561"/>
                  <a:pt x="924034" y="0"/>
                </a:cubicBezTo>
                <a:cubicBezTo>
                  <a:pt x="1159583" y="-16561"/>
                  <a:pt x="1454590" y="-30454"/>
                  <a:pt x="1659638" y="0"/>
                </a:cubicBezTo>
                <a:cubicBezTo>
                  <a:pt x="1864686" y="30454"/>
                  <a:pt x="2171382" y="-21398"/>
                  <a:pt x="2353604" y="0"/>
                </a:cubicBezTo>
                <a:cubicBezTo>
                  <a:pt x="2535826" y="21398"/>
                  <a:pt x="2862241" y="37308"/>
                  <a:pt x="3130846" y="0"/>
                </a:cubicBezTo>
                <a:cubicBezTo>
                  <a:pt x="3399451" y="-37308"/>
                  <a:pt x="3655896" y="815"/>
                  <a:pt x="3908088" y="0"/>
                </a:cubicBezTo>
                <a:cubicBezTo>
                  <a:pt x="4160280" y="-815"/>
                  <a:pt x="4370316" y="-16207"/>
                  <a:pt x="4518778" y="0"/>
                </a:cubicBezTo>
                <a:cubicBezTo>
                  <a:pt x="4728994" y="34661"/>
                  <a:pt x="4888008" y="154774"/>
                  <a:pt x="4873760" y="354982"/>
                </a:cubicBezTo>
                <a:cubicBezTo>
                  <a:pt x="4873020" y="501024"/>
                  <a:pt x="4894554" y="611275"/>
                  <a:pt x="4873760" y="828278"/>
                </a:cubicBezTo>
                <a:cubicBezTo>
                  <a:pt x="4852966" y="1045281"/>
                  <a:pt x="4874992" y="1068353"/>
                  <a:pt x="4873760" y="1287374"/>
                </a:cubicBezTo>
                <a:cubicBezTo>
                  <a:pt x="4872528" y="1506395"/>
                  <a:pt x="4864681" y="1626196"/>
                  <a:pt x="4873760" y="1774869"/>
                </a:cubicBezTo>
                <a:cubicBezTo>
                  <a:pt x="4870127" y="2012672"/>
                  <a:pt x="4693118" y="2150540"/>
                  <a:pt x="4518778" y="2129851"/>
                </a:cubicBezTo>
                <a:cubicBezTo>
                  <a:pt x="4292327" y="2110150"/>
                  <a:pt x="4134975" y="2118122"/>
                  <a:pt x="3949726" y="2129851"/>
                </a:cubicBezTo>
                <a:cubicBezTo>
                  <a:pt x="3764477" y="2141580"/>
                  <a:pt x="3551368" y="2143938"/>
                  <a:pt x="3255760" y="2129851"/>
                </a:cubicBezTo>
                <a:cubicBezTo>
                  <a:pt x="2960152" y="2115764"/>
                  <a:pt x="2832839" y="2138779"/>
                  <a:pt x="2561794" y="2129851"/>
                </a:cubicBezTo>
                <a:cubicBezTo>
                  <a:pt x="2290749" y="2120923"/>
                  <a:pt x="2209076" y="2118205"/>
                  <a:pt x="1992742" y="2129851"/>
                </a:cubicBezTo>
                <a:cubicBezTo>
                  <a:pt x="1776408" y="2141497"/>
                  <a:pt x="1629814" y="2106994"/>
                  <a:pt x="1423690" y="2129851"/>
                </a:cubicBezTo>
                <a:cubicBezTo>
                  <a:pt x="1217566" y="2152708"/>
                  <a:pt x="854353" y="2111331"/>
                  <a:pt x="354982" y="2129851"/>
                </a:cubicBezTo>
                <a:cubicBezTo>
                  <a:pt x="125340" y="2143570"/>
                  <a:pt x="20248" y="1996800"/>
                  <a:pt x="0" y="1774869"/>
                </a:cubicBezTo>
                <a:cubicBezTo>
                  <a:pt x="20585" y="1615043"/>
                  <a:pt x="-22971" y="1508365"/>
                  <a:pt x="0" y="1273176"/>
                </a:cubicBezTo>
                <a:cubicBezTo>
                  <a:pt x="22971" y="1037987"/>
                  <a:pt x="-4478" y="918477"/>
                  <a:pt x="0" y="771482"/>
                </a:cubicBezTo>
                <a:cubicBezTo>
                  <a:pt x="4478" y="624487"/>
                  <a:pt x="-15415" y="483359"/>
                  <a:pt x="0" y="354982"/>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400" dirty="0">
              <a:solidFill>
                <a:schemeClr val="tx1"/>
              </a:solidFill>
            </a:endParaRPr>
          </a:p>
          <a:p>
            <a:r>
              <a:rPr lang="da-DK" sz="2400" dirty="0">
                <a:solidFill>
                  <a:schemeClr val="tx1"/>
                </a:solidFill>
              </a:rPr>
              <a:t>Hvor ofte bruger I engangsservice?</a:t>
            </a:r>
          </a:p>
          <a:p>
            <a:endParaRPr lang="da-DK" sz="2400" dirty="0">
              <a:solidFill>
                <a:schemeClr val="tx1"/>
              </a:solidFill>
            </a:endParaRPr>
          </a:p>
          <a:p>
            <a:r>
              <a:rPr lang="da-DK" sz="2400" dirty="0">
                <a:solidFill>
                  <a:schemeClr val="tx1"/>
                </a:solidFill>
              </a:rPr>
              <a:t>Er det pap, plast eller folie?</a:t>
            </a:r>
          </a:p>
          <a:p>
            <a:endParaRPr lang="da-DK" sz="2400" dirty="0">
              <a:solidFill>
                <a:schemeClr val="tx1"/>
              </a:solidFill>
            </a:endParaRPr>
          </a:p>
        </p:txBody>
      </p:sp>
      <p:pic>
        <p:nvPicPr>
          <p:cNvPr id="11" name="Billede 10">
            <a:extLst>
              <a:ext uri="{FF2B5EF4-FFF2-40B4-BE49-F238E27FC236}">
                <a16:creationId xmlns:a16="http://schemas.microsoft.com/office/drawing/2014/main" id="{D1BABEF0-013E-4280-9028-8AF442B47C07}"/>
              </a:ext>
            </a:extLst>
          </p:cNvPr>
          <p:cNvPicPr>
            <a:picLocks noChangeAspect="1"/>
          </p:cNvPicPr>
          <p:nvPr/>
        </p:nvPicPr>
        <p:blipFill>
          <a:blip r:embed="rId3"/>
          <a:stretch>
            <a:fillRect/>
          </a:stretch>
        </p:blipFill>
        <p:spPr>
          <a:xfrm>
            <a:off x="9766300" y="326111"/>
            <a:ext cx="2028065" cy="1461414"/>
          </a:xfrm>
          <a:prstGeom prst="rect">
            <a:avLst/>
          </a:prstGeom>
        </p:spPr>
      </p:pic>
      <p:sp>
        <p:nvSpPr>
          <p:cNvPr id="14" name="Rektangel: afrundede hjørner 13">
            <a:extLst>
              <a:ext uri="{FF2B5EF4-FFF2-40B4-BE49-F238E27FC236}">
                <a16:creationId xmlns:a16="http://schemas.microsoft.com/office/drawing/2014/main" id="{6FEF512D-AF7B-4985-BDEC-8DB2657FB307}"/>
              </a:ext>
            </a:extLst>
          </p:cNvPr>
          <p:cNvSpPr/>
          <p:nvPr/>
        </p:nvSpPr>
        <p:spPr>
          <a:xfrm>
            <a:off x="4742146" y="3548031"/>
            <a:ext cx="6197600" cy="2308324"/>
          </a:xfrm>
          <a:custGeom>
            <a:avLst/>
            <a:gdLst>
              <a:gd name="connsiteX0" fmla="*/ 0 w 6197600"/>
              <a:gd name="connsiteY0" fmla="*/ 384728 h 2308324"/>
              <a:gd name="connsiteX1" fmla="*/ 384728 w 6197600"/>
              <a:gd name="connsiteY1" fmla="*/ 0 h 2308324"/>
              <a:gd name="connsiteX2" fmla="*/ 1063246 w 6197600"/>
              <a:gd name="connsiteY2" fmla="*/ 0 h 2308324"/>
              <a:gd name="connsiteX3" fmla="*/ 1578920 w 6197600"/>
              <a:gd name="connsiteY3" fmla="*/ 0 h 2308324"/>
              <a:gd name="connsiteX4" fmla="*/ 2257438 w 6197600"/>
              <a:gd name="connsiteY4" fmla="*/ 0 h 2308324"/>
              <a:gd name="connsiteX5" fmla="*/ 2827393 w 6197600"/>
              <a:gd name="connsiteY5" fmla="*/ 0 h 2308324"/>
              <a:gd name="connsiteX6" fmla="*/ 3343066 w 6197600"/>
              <a:gd name="connsiteY6" fmla="*/ 0 h 2308324"/>
              <a:gd name="connsiteX7" fmla="*/ 4130147 w 6197600"/>
              <a:gd name="connsiteY7" fmla="*/ 0 h 2308324"/>
              <a:gd name="connsiteX8" fmla="*/ 4917228 w 6197600"/>
              <a:gd name="connsiteY8" fmla="*/ 0 h 2308324"/>
              <a:gd name="connsiteX9" fmla="*/ 5812872 w 6197600"/>
              <a:gd name="connsiteY9" fmla="*/ 0 h 2308324"/>
              <a:gd name="connsiteX10" fmla="*/ 6197600 w 6197600"/>
              <a:gd name="connsiteY10" fmla="*/ 384728 h 2308324"/>
              <a:gd name="connsiteX11" fmla="*/ 6197600 w 6197600"/>
              <a:gd name="connsiteY11" fmla="*/ 913073 h 2308324"/>
              <a:gd name="connsiteX12" fmla="*/ 6197600 w 6197600"/>
              <a:gd name="connsiteY12" fmla="*/ 1379863 h 2308324"/>
              <a:gd name="connsiteX13" fmla="*/ 6197600 w 6197600"/>
              <a:gd name="connsiteY13" fmla="*/ 1923596 h 2308324"/>
              <a:gd name="connsiteX14" fmla="*/ 5812872 w 6197600"/>
              <a:gd name="connsiteY14" fmla="*/ 2308324 h 2308324"/>
              <a:gd name="connsiteX15" fmla="*/ 5025791 w 6197600"/>
              <a:gd name="connsiteY15" fmla="*/ 2308324 h 2308324"/>
              <a:gd name="connsiteX16" fmla="*/ 4238710 w 6197600"/>
              <a:gd name="connsiteY16" fmla="*/ 2308324 h 2308324"/>
              <a:gd name="connsiteX17" fmla="*/ 3451629 w 6197600"/>
              <a:gd name="connsiteY17" fmla="*/ 2308324 h 2308324"/>
              <a:gd name="connsiteX18" fmla="*/ 2664548 w 6197600"/>
              <a:gd name="connsiteY18" fmla="*/ 2308324 h 2308324"/>
              <a:gd name="connsiteX19" fmla="*/ 1931749 w 6197600"/>
              <a:gd name="connsiteY19" fmla="*/ 2308324 h 2308324"/>
              <a:gd name="connsiteX20" fmla="*/ 1307512 w 6197600"/>
              <a:gd name="connsiteY20" fmla="*/ 2308324 h 2308324"/>
              <a:gd name="connsiteX21" fmla="*/ 384728 w 6197600"/>
              <a:gd name="connsiteY21" fmla="*/ 2308324 h 2308324"/>
              <a:gd name="connsiteX22" fmla="*/ 0 w 6197600"/>
              <a:gd name="connsiteY22" fmla="*/ 1923596 h 2308324"/>
              <a:gd name="connsiteX23" fmla="*/ 0 w 6197600"/>
              <a:gd name="connsiteY23" fmla="*/ 1379863 h 2308324"/>
              <a:gd name="connsiteX24" fmla="*/ 0 w 6197600"/>
              <a:gd name="connsiteY24" fmla="*/ 851518 h 2308324"/>
              <a:gd name="connsiteX25" fmla="*/ 0 w 6197600"/>
              <a:gd name="connsiteY25"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97600" h="2308324" fill="none" extrusionOk="0">
                <a:moveTo>
                  <a:pt x="0" y="384728"/>
                </a:moveTo>
                <a:cubicBezTo>
                  <a:pt x="38198" y="154529"/>
                  <a:pt x="147188" y="40106"/>
                  <a:pt x="384728" y="0"/>
                </a:cubicBezTo>
                <a:cubicBezTo>
                  <a:pt x="526423" y="-17723"/>
                  <a:pt x="786187" y="-20500"/>
                  <a:pt x="1063246" y="0"/>
                </a:cubicBezTo>
                <a:cubicBezTo>
                  <a:pt x="1340305" y="20500"/>
                  <a:pt x="1432657" y="-18770"/>
                  <a:pt x="1578920" y="0"/>
                </a:cubicBezTo>
                <a:cubicBezTo>
                  <a:pt x="1725183" y="18770"/>
                  <a:pt x="2032018" y="-4936"/>
                  <a:pt x="2257438" y="0"/>
                </a:cubicBezTo>
                <a:cubicBezTo>
                  <a:pt x="2482858" y="4936"/>
                  <a:pt x="2543811" y="-8682"/>
                  <a:pt x="2827393" y="0"/>
                </a:cubicBezTo>
                <a:cubicBezTo>
                  <a:pt x="3110976" y="8682"/>
                  <a:pt x="3219561" y="3809"/>
                  <a:pt x="3343066" y="0"/>
                </a:cubicBezTo>
                <a:cubicBezTo>
                  <a:pt x="3466571" y="-3809"/>
                  <a:pt x="3805708" y="-32994"/>
                  <a:pt x="4130147" y="0"/>
                </a:cubicBezTo>
                <a:cubicBezTo>
                  <a:pt x="4454586" y="32994"/>
                  <a:pt x="4613689" y="6215"/>
                  <a:pt x="4917228" y="0"/>
                </a:cubicBezTo>
                <a:cubicBezTo>
                  <a:pt x="5220767" y="-6215"/>
                  <a:pt x="5473541" y="-32657"/>
                  <a:pt x="5812872" y="0"/>
                </a:cubicBezTo>
                <a:cubicBezTo>
                  <a:pt x="6072996" y="16792"/>
                  <a:pt x="6198364" y="178203"/>
                  <a:pt x="6197600" y="384728"/>
                </a:cubicBezTo>
                <a:cubicBezTo>
                  <a:pt x="6199429" y="498964"/>
                  <a:pt x="6191763" y="770861"/>
                  <a:pt x="6197600" y="913073"/>
                </a:cubicBezTo>
                <a:cubicBezTo>
                  <a:pt x="6203437" y="1055285"/>
                  <a:pt x="6216436" y="1243178"/>
                  <a:pt x="6197600" y="1379863"/>
                </a:cubicBezTo>
                <a:cubicBezTo>
                  <a:pt x="6178765" y="1516548"/>
                  <a:pt x="6173573" y="1680501"/>
                  <a:pt x="6197600" y="1923596"/>
                </a:cubicBezTo>
                <a:cubicBezTo>
                  <a:pt x="6202458" y="2129950"/>
                  <a:pt x="6018644" y="2294931"/>
                  <a:pt x="5812872" y="2308324"/>
                </a:cubicBezTo>
                <a:cubicBezTo>
                  <a:pt x="5631154" y="2345330"/>
                  <a:pt x="5184825" y="2325618"/>
                  <a:pt x="5025791" y="2308324"/>
                </a:cubicBezTo>
                <a:cubicBezTo>
                  <a:pt x="4866757" y="2291030"/>
                  <a:pt x="4534870" y="2280085"/>
                  <a:pt x="4238710" y="2308324"/>
                </a:cubicBezTo>
                <a:cubicBezTo>
                  <a:pt x="3942550" y="2336563"/>
                  <a:pt x="3771466" y="2273767"/>
                  <a:pt x="3451629" y="2308324"/>
                </a:cubicBezTo>
                <a:cubicBezTo>
                  <a:pt x="3131792" y="2342881"/>
                  <a:pt x="2871805" y="2294387"/>
                  <a:pt x="2664548" y="2308324"/>
                </a:cubicBezTo>
                <a:cubicBezTo>
                  <a:pt x="2457291" y="2322261"/>
                  <a:pt x="2244800" y="2302875"/>
                  <a:pt x="1931749" y="2308324"/>
                </a:cubicBezTo>
                <a:cubicBezTo>
                  <a:pt x="1618698" y="2313773"/>
                  <a:pt x="1461909" y="2295435"/>
                  <a:pt x="1307512" y="2308324"/>
                </a:cubicBezTo>
                <a:cubicBezTo>
                  <a:pt x="1153115" y="2321213"/>
                  <a:pt x="604433" y="2325846"/>
                  <a:pt x="384728" y="2308324"/>
                </a:cubicBezTo>
                <a:cubicBezTo>
                  <a:pt x="199481" y="2326389"/>
                  <a:pt x="35145" y="2135655"/>
                  <a:pt x="0" y="1923596"/>
                </a:cubicBezTo>
                <a:cubicBezTo>
                  <a:pt x="-2121" y="1672404"/>
                  <a:pt x="6015" y="1573528"/>
                  <a:pt x="0" y="1379863"/>
                </a:cubicBezTo>
                <a:cubicBezTo>
                  <a:pt x="-6015" y="1186198"/>
                  <a:pt x="-24722" y="1112351"/>
                  <a:pt x="0" y="851518"/>
                </a:cubicBezTo>
                <a:cubicBezTo>
                  <a:pt x="24722" y="590686"/>
                  <a:pt x="20231" y="611497"/>
                  <a:pt x="0" y="384728"/>
                </a:cubicBezTo>
                <a:close/>
              </a:path>
              <a:path w="6197600" h="2308324" stroke="0" extrusionOk="0">
                <a:moveTo>
                  <a:pt x="0" y="384728"/>
                </a:moveTo>
                <a:cubicBezTo>
                  <a:pt x="28745" y="177802"/>
                  <a:pt x="120445" y="1347"/>
                  <a:pt x="384728" y="0"/>
                </a:cubicBezTo>
                <a:cubicBezTo>
                  <a:pt x="540444" y="20434"/>
                  <a:pt x="813716" y="28297"/>
                  <a:pt x="1063246" y="0"/>
                </a:cubicBezTo>
                <a:cubicBezTo>
                  <a:pt x="1312776" y="-28297"/>
                  <a:pt x="1680133" y="-8057"/>
                  <a:pt x="1850327" y="0"/>
                </a:cubicBezTo>
                <a:cubicBezTo>
                  <a:pt x="2020521" y="8057"/>
                  <a:pt x="2137550" y="23268"/>
                  <a:pt x="2420282" y="0"/>
                </a:cubicBezTo>
                <a:cubicBezTo>
                  <a:pt x="2703014" y="-23268"/>
                  <a:pt x="2965713" y="19082"/>
                  <a:pt x="3207363" y="0"/>
                </a:cubicBezTo>
                <a:cubicBezTo>
                  <a:pt x="3449013" y="-19082"/>
                  <a:pt x="3752863" y="29864"/>
                  <a:pt x="3994444" y="0"/>
                </a:cubicBezTo>
                <a:cubicBezTo>
                  <a:pt x="4236025" y="-29864"/>
                  <a:pt x="4426310" y="-11236"/>
                  <a:pt x="4672962" y="0"/>
                </a:cubicBezTo>
                <a:cubicBezTo>
                  <a:pt x="4919614" y="11236"/>
                  <a:pt x="4947131" y="-6373"/>
                  <a:pt x="5188635" y="0"/>
                </a:cubicBezTo>
                <a:cubicBezTo>
                  <a:pt x="5430139" y="6373"/>
                  <a:pt x="5650033" y="-3347"/>
                  <a:pt x="5812872" y="0"/>
                </a:cubicBezTo>
                <a:cubicBezTo>
                  <a:pt x="6022751" y="4882"/>
                  <a:pt x="6214093" y="184660"/>
                  <a:pt x="6197600" y="384728"/>
                </a:cubicBezTo>
                <a:cubicBezTo>
                  <a:pt x="6215769" y="545825"/>
                  <a:pt x="6216727" y="681508"/>
                  <a:pt x="6197600" y="897684"/>
                </a:cubicBezTo>
                <a:cubicBezTo>
                  <a:pt x="6178473" y="1113860"/>
                  <a:pt x="6185609" y="1244262"/>
                  <a:pt x="6197600" y="1410640"/>
                </a:cubicBezTo>
                <a:cubicBezTo>
                  <a:pt x="6209591" y="1577018"/>
                  <a:pt x="6205455" y="1722494"/>
                  <a:pt x="6197600" y="1923596"/>
                </a:cubicBezTo>
                <a:cubicBezTo>
                  <a:pt x="6220319" y="2092422"/>
                  <a:pt x="5995704" y="2320460"/>
                  <a:pt x="5812872" y="2308324"/>
                </a:cubicBezTo>
                <a:cubicBezTo>
                  <a:pt x="5620517" y="2318898"/>
                  <a:pt x="5296012" y="2279336"/>
                  <a:pt x="5080073" y="2308324"/>
                </a:cubicBezTo>
                <a:cubicBezTo>
                  <a:pt x="4864134" y="2337312"/>
                  <a:pt x="4557067" y="2316322"/>
                  <a:pt x="4347273" y="2308324"/>
                </a:cubicBezTo>
                <a:cubicBezTo>
                  <a:pt x="4137479" y="2300326"/>
                  <a:pt x="3910729" y="2303918"/>
                  <a:pt x="3777318" y="2308324"/>
                </a:cubicBezTo>
                <a:cubicBezTo>
                  <a:pt x="3643907" y="2312730"/>
                  <a:pt x="3489709" y="2310154"/>
                  <a:pt x="3261644" y="2308324"/>
                </a:cubicBezTo>
                <a:cubicBezTo>
                  <a:pt x="3033579" y="2306494"/>
                  <a:pt x="2719294" y="2273861"/>
                  <a:pt x="2528845" y="2308324"/>
                </a:cubicBezTo>
                <a:cubicBezTo>
                  <a:pt x="2338396" y="2342787"/>
                  <a:pt x="2243115" y="2309475"/>
                  <a:pt x="2013171" y="2308324"/>
                </a:cubicBezTo>
                <a:cubicBezTo>
                  <a:pt x="1783227" y="2307173"/>
                  <a:pt x="1696842" y="2302522"/>
                  <a:pt x="1497498" y="2308324"/>
                </a:cubicBezTo>
                <a:cubicBezTo>
                  <a:pt x="1298154" y="2314126"/>
                  <a:pt x="895398" y="2292458"/>
                  <a:pt x="384728" y="2308324"/>
                </a:cubicBezTo>
                <a:cubicBezTo>
                  <a:pt x="161345" y="2260727"/>
                  <a:pt x="13023" y="2125877"/>
                  <a:pt x="0" y="1923596"/>
                </a:cubicBezTo>
                <a:cubicBezTo>
                  <a:pt x="10659" y="1749738"/>
                  <a:pt x="-23504" y="1554816"/>
                  <a:pt x="0" y="1441417"/>
                </a:cubicBezTo>
                <a:cubicBezTo>
                  <a:pt x="23504" y="1328018"/>
                  <a:pt x="-16964" y="1034155"/>
                  <a:pt x="0" y="928461"/>
                </a:cubicBezTo>
                <a:cubicBezTo>
                  <a:pt x="16964" y="822767"/>
                  <a:pt x="4349" y="567863"/>
                  <a:pt x="0" y="384728"/>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dirty="0">
                <a:solidFill>
                  <a:schemeClr val="tx1"/>
                </a:solidFill>
              </a:rPr>
              <a:t>Overvej, bruger din lokale burgerbar papir eller plast omkring burgeren? </a:t>
            </a:r>
          </a:p>
          <a:p>
            <a:endParaRPr lang="da-DK" sz="2400" dirty="0">
              <a:solidFill>
                <a:schemeClr val="tx1"/>
              </a:solidFill>
            </a:endParaRPr>
          </a:p>
          <a:p>
            <a:r>
              <a:rPr lang="da-DK" sz="2400" dirty="0">
                <a:solidFill>
                  <a:schemeClr val="tx1"/>
                </a:solidFill>
              </a:rPr>
              <a:t>Hvad er bedst? Hvorfor?</a:t>
            </a:r>
          </a:p>
        </p:txBody>
      </p:sp>
    </p:spTree>
    <p:extLst>
      <p:ext uri="{BB962C8B-B14F-4D97-AF65-F5344CB8AC3E}">
        <p14:creationId xmlns:p14="http://schemas.microsoft.com/office/powerpoint/2010/main" val="146439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66B91-4A4E-400C-84CD-9A9D67D1DBC5}"/>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F2267BB1-4884-4E67-9693-0A9AC30DC2D7}"/>
              </a:ext>
            </a:extLst>
          </p:cNvPr>
          <p:cNvSpPr>
            <a:spLocks noGrp="1"/>
          </p:cNvSpPr>
          <p:nvPr>
            <p:ph type="body" idx="1"/>
          </p:nvPr>
        </p:nvSpPr>
        <p:spPr/>
        <p:txBody>
          <a:bodyPr/>
          <a:lstStyle/>
          <a:p>
            <a:endParaRPr lang="da-DK"/>
          </a:p>
        </p:txBody>
      </p:sp>
      <p:pic>
        <p:nvPicPr>
          <p:cNvPr id="6" name="Billede 5" descr="Et billede, der indeholder mad, salat&#10;&#10;Automatisk genereret beskrivelse">
            <a:extLst>
              <a:ext uri="{FF2B5EF4-FFF2-40B4-BE49-F238E27FC236}">
                <a16:creationId xmlns:a16="http://schemas.microsoft.com/office/drawing/2014/main" id="{AED777A4-58B1-4BBE-9306-7AE52FE7B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1430000" cy="7620000"/>
          </a:xfrm>
          <a:prstGeom prst="rect">
            <a:avLst/>
          </a:prstGeom>
        </p:spPr>
      </p:pic>
      <p:sp>
        <p:nvSpPr>
          <p:cNvPr id="7" name="Tekstfelt 6">
            <a:extLst>
              <a:ext uri="{FF2B5EF4-FFF2-40B4-BE49-F238E27FC236}">
                <a16:creationId xmlns:a16="http://schemas.microsoft.com/office/drawing/2014/main" id="{EBD1E16D-1E78-4BBD-93A9-85AFBC6AA0FD}"/>
              </a:ext>
            </a:extLst>
          </p:cNvPr>
          <p:cNvSpPr txBox="1"/>
          <p:nvPr/>
        </p:nvSpPr>
        <p:spPr>
          <a:xfrm>
            <a:off x="381000" y="3824823"/>
            <a:ext cx="11430000" cy="1323439"/>
          </a:xfrm>
          <a:prstGeom prst="rect">
            <a:avLst/>
          </a:prstGeom>
          <a:noFill/>
        </p:spPr>
        <p:txBody>
          <a:bodyPr wrap="square" rtlCol="0">
            <a:spAutoFit/>
          </a:bodyPr>
          <a:lstStyle/>
          <a:p>
            <a:pPr algn="ctr"/>
            <a:r>
              <a:rPr lang="da-DK" sz="8000" b="1" dirty="0">
                <a:solidFill>
                  <a:schemeClr val="bg1"/>
                </a:solidFill>
              </a:rPr>
              <a:t>Hvad gør du med affaldet?</a:t>
            </a:r>
          </a:p>
        </p:txBody>
      </p:sp>
    </p:spTree>
    <p:extLst>
      <p:ext uri="{BB962C8B-B14F-4D97-AF65-F5344CB8AC3E}">
        <p14:creationId xmlns:p14="http://schemas.microsoft.com/office/powerpoint/2010/main" val="2579626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ret billede">
            <a:extLst>
              <a:ext uri="{FF2B5EF4-FFF2-40B4-BE49-F238E27FC236}">
                <a16:creationId xmlns:a16="http://schemas.microsoft.com/office/drawing/2014/main" id="{EE2BEC2A-D261-4835-A8CC-02D8EBFEC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4" y="689238"/>
            <a:ext cx="9347200" cy="6061518"/>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4467D6EC-A177-4042-873A-8190C5C8B50E}"/>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990321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8C6EE01-C46B-4C52-BCA1-BBED17C3998D}"/>
              </a:ext>
            </a:extLst>
          </p:cNvPr>
          <p:cNvSpPr>
            <a:spLocks noGrp="1"/>
          </p:cNvSpPr>
          <p:nvPr>
            <p:ph type="body" idx="1"/>
          </p:nvPr>
        </p:nvSpPr>
        <p:spPr>
          <a:xfrm>
            <a:off x="422449" y="1787524"/>
            <a:ext cx="10371864" cy="4900355"/>
          </a:xfrm>
        </p:spPr>
        <p:txBody>
          <a:bodyPr>
            <a:normAutofit/>
          </a:bodyPr>
          <a:lstStyle/>
          <a:p>
            <a:pPr marL="342900" indent="-342900">
              <a:lnSpc>
                <a:spcPct val="150000"/>
              </a:lnSpc>
              <a:buFont typeface="Arial" panose="020B0604020202020204" pitchFamily="34" charset="0"/>
              <a:buChar char="•"/>
            </a:pPr>
            <a:r>
              <a:rPr lang="da-DK" dirty="0">
                <a:solidFill>
                  <a:schemeClr val="tx1"/>
                </a:solidFill>
              </a:rPr>
              <a:t>Hvilken mad produceres? </a:t>
            </a:r>
          </a:p>
          <a:p>
            <a:pPr marL="342900" indent="-342900">
              <a:lnSpc>
                <a:spcPct val="150000"/>
              </a:lnSpc>
              <a:buFont typeface="Arial" panose="020B0604020202020204" pitchFamily="34" charset="0"/>
              <a:buChar char="•"/>
            </a:pPr>
            <a:r>
              <a:rPr lang="da-DK" dirty="0">
                <a:solidFill>
                  <a:schemeClr val="tx1"/>
                </a:solidFill>
              </a:rPr>
              <a:t>Hvordan produceres maden?</a:t>
            </a:r>
          </a:p>
          <a:p>
            <a:pPr marL="342900" indent="-342900">
              <a:lnSpc>
                <a:spcPct val="150000"/>
              </a:lnSpc>
              <a:buFont typeface="Arial" panose="020B0604020202020204" pitchFamily="34" charset="0"/>
              <a:buChar char="•"/>
            </a:pPr>
            <a:r>
              <a:rPr lang="da-DK" dirty="0">
                <a:solidFill>
                  <a:schemeClr val="tx1"/>
                </a:solidFill>
              </a:rPr>
              <a:t>Hvordan transporteres maden? </a:t>
            </a:r>
          </a:p>
          <a:p>
            <a:pPr marL="342900" indent="-342900">
              <a:lnSpc>
                <a:spcPct val="150000"/>
              </a:lnSpc>
              <a:buFont typeface="Arial" panose="020B0604020202020204" pitchFamily="34" charset="0"/>
              <a:buChar char="•"/>
            </a:pPr>
            <a:r>
              <a:rPr lang="da-DK" dirty="0">
                <a:solidFill>
                  <a:schemeClr val="tx1"/>
                </a:solidFill>
              </a:rPr>
              <a:t>Hvordan emballeres og opbevares maden? </a:t>
            </a:r>
          </a:p>
          <a:p>
            <a:pPr marL="342900" indent="-342900">
              <a:lnSpc>
                <a:spcPct val="150000"/>
              </a:lnSpc>
              <a:buFont typeface="Arial" panose="020B0604020202020204" pitchFamily="34" charset="0"/>
              <a:buChar char="•"/>
            </a:pPr>
            <a:r>
              <a:rPr lang="da-DK" dirty="0">
                <a:solidFill>
                  <a:schemeClr val="tx1"/>
                </a:solidFill>
              </a:rPr>
              <a:t>Hvordan tilberedes maden?</a:t>
            </a:r>
          </a:p>
          <a:p>
            <a:pPr marL="342900" indent="-342900">
              <a:lnSpc>
                <a:spcPct val="150000"/>
              </a:lnSpc>
              <a:buFont typeface="Arial" panose="020B0604020202020204" pitchFamily="34" charset="0"/>
              <a:buChar char="•"/>
            </a:pPr>
            <a:r>
              <a:rPr lang="da-DK" dirty="0">
                <a:solidFill>
                  <a:schemeClr val="tx1"/>
                </a:solidFill>
              </a:rPr>
              <a:t>Hvordan serveres maden?</a:t>
            </a:r>
          </a:p>
          <a:p>
            <a:pPr marL="342900" indent="-342900">
              <a:lnSpc>
                <a:spcPct val="150000"/>
              </a:lnSpc>
              <a:buFont typeface="Arial" panose="020B0604020202020204" pitchFamily="34" charset="0"/>
              <a:buChar char="•"/>
            </a:pPr>
            <a:r>
              <a:rPr lang="da-DK" dirty="0">
                <a:solidFill>
                  <a:schemeClr val="tx1"/>
                </a:solidFill>
              </a:rPr>
              <a:t>Hvordan med affald og madspild?</a:t>
            </a:r>
          </a:p>
        </p:txBody>
      </p:sp>
      <p:sp>
        <p:nvSpPr>
          <p:cNvPr id="27" name="Titel 1">
            <a:extLst>
              <a:ext uri="{FF2B5EF4-FFF2-40B4-BE49-F238E27FC236}">
                <a16:creationId xmlns:a16="http://schemas.microsoft.com/office/drawing/2014/main" id="{6108558E-85FC-4C8B-A1DD-A1B638883C37}"/>
              </a:ext>
            </a:extLst>
          </p:cNvPr>
          <p:cNvSpPr txBox="1">
            <a:spLocks/>
          </p:cNvSpPr>
          <p:nvPr/>
        </p:nvSpPr>
        <p:spPr>
          <a:xfrm>
            <a:off x="422448" y="362413"/>
            <a:ext cx="10515600" cy="14251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4400" dirty="0">
                <a:solidFill>
                  <a:srgbClr val="E5461B"/>
                </a:solidFill>
                <a:latin typeface="+mn-lt"/>
              </a:rPr>
              <a:t>OPSAMLING: </a:t>
            </a:r>
          </a:p>
          <a:p>
            <a:r>
              <a:rPr lang="da-DK" sz="4400" dirty="0">
                <a:solidFill>
                  <a:srgbClr val="E5461B"/>
                </a:solidFill>
                <a:latin typeface="+mn-lt"/>
              </a:rPr>
              <a:t>Hvordan påvirker maden miljøet?</a:t>
            </a:r>
          </a:p>
        </p:txBody>
      </p:sp>
      <p:pic>
        <p:nvPicPr>
          <p:cNvPr id="28" name="Billede 27">
            <a:extLst>
              <a:ext uri="{FF2B5EF4-FFF2-40B4-BE49-F238E27FC236}">
                <a16:creationId xmlns:a16="http://schemas.microsoft.com/office/drawing/2014/main" id="{1D2DD919-E959-4EAB-8D9A-830DE38DFF0F}"/>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22085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3571245" y="3968886"/>
            <a:ext cx="5486128" cy="2889114"/>
          </a:xfrm>
        </p:spPr>
        <p:txBody>
          <a:bodyPr anchor="b">
            <a:normAutofit/>
          </a:bodyPr>
          <a:lstStyle/>
          <a:p>
            <a:r>
              <a:rPr lang="da-DK" sz="3600" dirty="0">
                <a:latin typeface="+mn-lt"/>
              </a:rPr>
              <a:t>Tema 1: </a:t>
            </a:r>
            <a:br>
              <a:rPr lang="da-DK" sz="3600" dirty="0">
                <a:latin typeface="+mn-lt"/>
              </a:rPr>
            </a:br>
            <a:r>
              <a:rPr lang="da-DK" sz="3600" dirty="0">
                <a:latin typeface="+mn-lt"/>
              </a:rPr>
              <a:t>Hvad er bæredygtighed?</a:t>
            </a:r>
            <a:br>
              <a:rPr lang="da-DK" sz="3600" dirty="0"/>
            </a:br>
            <a:endParaRPr lang="da-DK" sz="3600" dirty="0"/>
          </a:p>
        </p:txBody>
      </p:sp>
    </p:spTree>
    <p:extLst>
      <p:ext uri="{BB962C8B-B14F-4D97-AF65-F5344CB8AC3E}">
        <p14:creationId xmlns:p14="http://schemas.microsoft.com/office/powerpoint/2010/main" val="2890923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computer&#10;&#10;Automatisk genereret beskrivelse">
            <a:extLst>
              <a:ext uri="{FF2B5EF4-FFF2-40B4-BE49-F238E27FC236}">
                <a16:creationId xmlns:a16="http://schemas.microsoft.com/office/drawing/2014/main" id="{ECBC8458-B328-447A-8398-142EFF65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360532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2201333" y="4121286"/>
            <a:ext cx="8043333" cy="2889114"/>
          </a:xfrm>
        </p:spPr>
        <p:txBody>
          <a:bodyPr anchor="b">
            <a:normAutofit/>
          </a:bodyPr>
          <a:lstStyle/>
          <a:p>
            <a:r>
              <a:rPr lang="da-DK" sz="3600" dirty="0">
                <a:latin typeface="+mn-lt"/>
              </a:rPr>
              <a:t>Tema 3: </a:t>
            </a:r>
            <a:br>
              <a:rPr lang="da-DK" sz="3600" dirty="0">
                <a:latin typeface="+mn-lt"/>
              </a:rPr>
            </a:br>
            <a:r>
              <a:rPr lang="en-US" sz="3600" dirty="0" err="1">
                <a:latin typeface="+mn-lt"/>
              </a:rPr>
              <a:t>Hvordan</a:t>
            </a:r>
            <a:r>
              <a:rPr lang="en-US" sz="3600" dirty="0">
                <a:latin typeface="+mn-lt"/>
              </a:rPr>
              <a:t> </a:t>
            </a:r>
            <a:r>
              <a:rPr lang="en-US" sz="3600" dirty="0" err="1">
                <a:latin typeface="+mn-lt"/>
              </a:rPr>
              <a:t>kan</a:t>
            </a:r>
            <a:r>
              <a:rPr lang="en-US" sz="3600" dirty="0">
                <a:latin typeface="+mn-lt"/>
              </a:rPr>
              <a:t> vi </a:t>
            </a:r>
            <a:r>
              <a:rPr lang="en-US" sz="3600" dirty="0" err="1">
                <a:latin typeface="+mn-lt"/>
              </a:rPr>
              <a:t>gøre</a:t>
            </a:r>
            <a:r>
              <a:rPr lang="en-US" sz="3600" dirty="0">
                <a:latin typeface="+mn-lt"/>
              </a:rPr>
              <a:t> </a:t>
            </a:r>
            <a:r>
              <a:rPr lang="en-US" sz="3600" dirty="0" err="1">
                <a:latin typeface="+mn-lt"/>
              </a:rPr>
              <a:t>vores</a:t>
            </a:r>
            <a:r>
              <a:rPr lang="en-US" sz="3600" dirty="0">
                <a:latin typeface="+mn-lt"/>
              </a:rPr>
              <a:t> mad- og </a:t>
            </a:r>
            <a:r>
              <a:rPr lang="en-US" sz="3600" dirty="0" err="1">
                <a:latin typeface="+mn-lt"/>
              </a:rPr>
              <a:t>måltidsvaner</a:t>
            </a:r>
            <a:r>
              <a:rPr lang="en-US" sz="3600" dirty="0">
                <a:latin typeface="+mn-lt"/>
              </a:rPr>
              <a:t> mere </a:t>
            </a:r>
            <a:r>
              <a:rPr lang="en-US" sz="3600" dirty="0" err="1">
                <a:latin typeface="+mn-lt"/>
              </a:rPr>
              <a:t>bæredygtige</a:t>
            </a:r>
            <a:r>
              <a:rPr lang="en-US" sz="3600" dirty="0">
                <a:latin typeface="+mn-lt"/>
              </a:rPr>
              <a:t>?</a:t>
            </a:r>
            <a:br>
              <a:rPr lang="da-DK" sz="3600" dirty="0"/>
            </a:br>
            <a:endParaRPr lang="da-DK" sz="3600" dirty="0"/>
          </a:p>
        </p:txBody>
      </p:sp>
    </p:spTree>
    <p:extLst>
      <p:ext uri="{BB962C8B-B14F-4D97-AF65-F5344CB8AC3E}">
        <p14:creationId xmlns:p14="http://schemas.microsoft.com/office/powerpoint/2010/main" val="77910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DDB66-C9D8-4BA4-83AD-4FA3505D519B}"/>
              </a:ext>
            </a:extLst>
          </p:cNvPr>
          <p:cNvSpPr>
            <a:spLocks noGrp="1"/>
          </p:cNvSpPr>
          <p:nvPr>
            <p:ph type="title"/>
          </p:nvPr>
        </p:nvSpPr>
        <p:spPr>
          <a:xfrm>
            <a:off x="533110" y="580030"/>
            <a:ext cx="10515600" cy="658397"/>
          </a:xfrm>
        </p:spPr>
        <p:txBody>
          <a:bodyPr>
            <a:normAutofit/>
          </a:bodyPr>
          <a:lstStyle/>
          <a:p>
            <a:r>
              <a:rPr lang="da-DK" sz="3600" dirty="0">
                <a:solidFill>
                  <a:srgbClr val="E5461B"/>
                </a:solidFill>
                <a:latin typeface="+mn-lt"/>
                <a:hlinkClick r:id="rId3">
                  <a:extLst>
                    <a:ext uri="{A12FA001-AC4F-418D-AE19-62706E023703}">
                      <ahyp:hlinkClr xmlns:ahyp="http://schemas.microsoft.com/office/drawing/2018/hyperlinkcolor" val="tx"/>
                    </a:ext>
                  </a:extLst>
                </a:hlinkClick>
              </a:rPr>
              <a:t>FN’s verdensmål  - sæt gang i verdensmålene </a:t>
            </a:r>
            <a:endParaRPr lang="da-DK" sz="3600" dirty="0">
              <a:solidFill>
                <a:srgbClr val="E5461B"/>
              </a:solidFill>
              <a:latin typeface="+mn-lt"/>
            </a:endParaRPr>
          </a:p>
        </p:txBody>
      </p:sp>
      <p:pic>
        <p:nvPicPr>
          <p:cNvPr id="5" name="Billede 4">
            <a:extLst>
              <a:ext uri="{FF2B5EF4-FFF2-40B4-BE49-F238E27FC236}">
                <a16:creationId xmlns:a16="http://schemas.microsoft.com/office/drawing/2014/main" id="{7D246006-2AEC-4BDA-A8C5-5FF6BF019809}"/>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6" name="Rektangel: afrundede hjørner 5">
            <a:extLst>
              <a:ext uri="{FF2B5EF4-FFF2-40B4-BE49-F238E27FC236}">
                <a16:creationId xmlns:a16="http://schemas.microsoft.com/office/drawing/2014/main" id="{BFB5FB7B-4646-46AA-B215-426746714F7F}"/>
              </a:ext>
            </a:extLst>
          </p:cNvPr>
          <p:cNvSpPr/>
          <p:nvPr/>
        </p:nvSpPr>
        <p:spPr>
          <a:xfrm>
            <a:off x="3403599" y="4013201"/>
            <a:ext cx="8094133" cy="2675466"/>
          </a:xfrm>
          <a:custGeom>
            <a:avLst/>
            <a:gdLst>
              <a:gd name="connsiteX0" fmla="*/ 0 w 8094133"/>
              <a:gd name="connsiteY0" fmla="*/ 445920 h 2675466"/>
              <a:gd name="connsiteX1" fmla="*/ 445920 w 8094133"/>
              <a:gd name="connsiteY1" fmla="*/ 0 h 2675466"/>
              <a:gd name="connsiteX2" fmla="*/ 1172697 w 8094133"/>
              <a:gd name="connsiteY2" fmla="*/ 0 h 2675466"/>
              <a:gd name="connsiteX3" fmla="*/ 1683405 w 8094133"/>
              <a:gd name="connsiteY3" fmla="*/ 0 h 2675466"/>
              <a:gd name="connsiteX4" fmla="*/ 2122090 w 8094133"/>
              <a:gd name="connsiteY4" fmla="*/ 0 h 2675466"/>
              <a:gd name="connsiteX5" fmla="*/ 2632798 w 8094133"/>
              <a:gd name="connsiteY5" fmla="*/ 0 h 2675466"/>
              <a:gd name="connsiteX6" fmla="*/ 3431598 w 8094133"/>
              <a:gd name="connsiteY6" fmla="*/ 0 h 2675466"/>
              <a:gd name="connsiteX7" fmla="*/ 3870283 w 8094133"/>
              <a:gd name="connsiteY7" fmla="*/ 0 h 2675466"/>
              <a:gd name="connsiteX8" fmla="*/ 4525037 w 8094133"/>
              <a:gd name="connsiteY8" fmla="*/ 0 h 2675466"/>
              <a:gd name="connsiteX9" fmla="*/ 5035745 w 8094133"/>
              <a:gd name="connsiteY9" fmla="*/ 0 h 2675466"/>
              <a:gd name="connsiteX10" fmla="*/ 5474430 w 8094133"/>
              <a:gd name="connsiteY10" fmla="*/ 0 h 2675466"/>
              <a:gd name="connsiteX11" fmla="*/ 5985138 w 8094133"/>
              <a:gd name="connsiteY11" fmla="*/ 0 h 2675466"/>
              <a:gd name="connsiteX12" fmla="*/ 6639892 w 8094133"/>
              <a:gd name="connsiteY12" fmla="*/ 0 h 2675466"/>
              <a:gd name="connsiteX13" fmla="*/ 7648213 w 8094133"/>
              <a:gd name="connsiteY13" fmla="*/ 0 h 2675466"/>
              <a:gd name="connsiteX14" fmla="*/ 8094133 w 8094133"/>
              <a:gd name="connsiteY14" fmla="*/ 445920 h 2675466"/>
              <a:gd name="connsiteX15" fmla="*/ 8094133 w 8094133"/>
              <a:gd name="connsiteY15" fmla="*/ 1076135 h 2675466"/>
              <a:gd name="connsiteX16" fmla="*/ 8094133 w 8094133"/>
              <a:gd name="connsiteY16" fmla="*/ 1670677 h 2675466"/>
              <a:gd name="connsiteX17" fmla="*/ 8094133 w 8094133"/>
              <a:gd name="connsiteY17" fmla="*/ 2229546 h 2675466"/>
              <a:gd name="connsiteX18" fmla="*/ 7648213 w 8094133"/>
              <a:gd name="connsiteY18" fmla="*/ 2675466 h 2675466"/>
              <a:gd name="connsiteX19" fmla="*/ 6921436 w 8094133"/>
              <a:gd name="connsiteY19" fmla="*/ 2675466 h 2675466"/>
              <a:gd name="connsiteX20" fmla="*/ 6122636 w 8094133"/>
              <a:gd name="connsiteY20" fmla="*/ 2675466 h 2675466"/>
              <a:gd name="connsiteX21" fmla="*/ 5467882 w 8094133"/>
              <a:gd name="connsiteY21" fmla="*/ 2675466 h 2675466"/>
              <a:gd name="connsiteX22" fmla="*/ 4669083 w 8094133"/>
              <a:gd name="connsiteY22" fmla="*/ 2675466 h 2675466"/>
              <a:gd name="connsiteX23" fmla="*/ 4014329 w 8094133"/>
              <a:gd name="connsiteY23" fmla="*/ 2675466 h 2675466"/>
              <a:gd name="connsiteX24" fmla="*/ 3215529 w 8094133"/>
              <a:gd name="connsiteY24" fmla="*/ 2675466 h 2675466"/>
              <a:gd name="connsiteX25" fmla="*/ 2704821 w 8094133"/>
              <a:gd name="connsiteY25" fmla="*/ 2675466 h 2675466"/>
              <a:gd name="connsiteX26" fmla="*/ 2122090 w 8094133"/>
              <a:gd name="connsiteY26" fmla="*/ 2675466 h 2675466"/>
              <a:gd name="connsiteX27" fmla="*/ 1683405 w 8094133"/>
              <a:gd name="connsiteY27" fmla="*/ 2675466 h 2675466"/>
              <a:gd name="connsiteX28" fmla="*/ 1244720 w 8094133"/>
              <a:gd name="connsiteY28" fmla="*/ 2675466 h 2675466"/>
              <a:gd name="connsiteX29" fmla="*/ 445920 w 8094133"/>
              <a:gd name="connsiteY29" fmla="*/ 2675466 h 2675466"/>
              <a:gd name="connsiteX30" fmla="*/ 0 w 8094133"/>
              <a:gd name="connsiteY30" fmla="*/ 2229546 h 2675466"/>
              <a:gd name="connsiteX31" fmla="*/ 0 w 8094133"/>
              <a:gd name="connsiteY31" fmla="*/ 1635004 h 2675466"/>
              <a:gd name="connsiteX32" fmla="*/ 0 w 8094133"/>
              <a:gd name="connsiteY32" fmla="*/ 1093971 h 2675466"/>
              <a:gd name="connsiteX33" fmla="*/ 0 w 8094133"/>
              <a:gd name="connsiteY33" fmla="*/ 445920 h 267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94133" h="2675466" fill="none" extrusionOk="0">
                <a:moveTo>
                  <a:pt x="0" y="445920"/>
                </a:moveTo>
                <a:cubicBezTo>
                  <a:pt x="-27302" y="172787"/>
                  <a:pt x="183717" y="17066"/>
                  <a:pt x="445920" y="0"/>
                </a:cubicBezTo>
                <a:cubicBezTo>
                  <a:pt x="632929" y="-33101"/>
                  <a:pt x="1011276" y="26283"/>
                  <a:pt x="1172697" y="0"/>
                </a:cubicBezTo>
                <a:cubicBezTo>
                  <a:pt x="1334118" y="-26283"/>
                  <a:pt x="1551329" y="18996"/>
                  <a:pt x="1683405" y="0"/>
                </a:cubicBezTo>
                <a:cubicBezTo>
                  <a:pt x="1815481" y="-18996"/>
                  <a:pt x="2019810" y="1300"/>
                  <a:pt x="2122090" y="0"/>
                </a:cubicBezTo>
                <a:cubicBezTo>
                  <a:pt x="2224371" y="-1300"/>
                  <a:pt x="2494775" y="428"/>
                  <a:pt x="2632798" y="0"/>
                </a:cubicBezTo>
                <a:cubicBezTo>
                  <a:pt x="2770821" y="-428"/>
                  <a:pt x="3187906" y="23267"/>
                  <a:pt x="3431598" y="0"/>
                </a:cubicBezTo>
                <a:cubicBezTo>
                  <a:pt x="3675290" y="-23267"/>
                  <a:pt x="3689936" y="-4234"/>
                  <a:pt x="3870283" y="0"/>
                </a:cubicBezTo>
                <a:cubicBezTo>
                  <a:pt x="4050631" y="4234"/>
                  <a:pt x="4210347" y="7039"/>
                  <a:pt x="4525037" y="0"/>
                </a:cubicBezTo>
                <a:cubicBezTo>
                  <a:pt x="4839727" y="-7039"/>
                  <a:pt x="4912118" y="-19202"/>
                  <a:pt x="5035745" y="0"/>
                </a:cubicBezTo>
                <a:cubicBezTo>
                  <a:pt x="5159372" y="19202"/>
                  <a:pt x="5272312" y="-317"/>
                  <a:pt x="5474430" y="0"/>
                </a:cubicBezTo>
                <a:cubicBezTo>
                  <a:pt x="5676549" y="317"/>
                  <a:pt x="5851606" y="21595"/>
                  <a:pt x="5985138" y="0"/>
                </a:cubicBezTo>
                <a:cubicBezTo>
                  <a:pt x="6118670" y="-21595"/>
                  <a:pt x="6392155" y="-31536"/>
                  <a:pt x="6639892" y="0"/>
                </a:cubicBezTo>
                <a:cubicBezTo>
                  <a:pt x="6887629" y="31536"/>
                  <a:pt x="7203209" y="-39261"/>
                  <a:pt x="7648213" y="0"/>
                </a:cubicBezTo>
                <a:cubicBezTo>
                  <a:pt x="7926422" y="-20072"/>
                  <a:pt x="8064165" y="147415"/>
                  <a:pt x="8094133" y="445920"/>
                </a:cubicBezTo>
                <a:cubicBezTo>
                  <a:pt x="8093123" y="592829"/>
                  <a:pt x="8119346" y="933070"/>
                  <a:pt x="8094133" y="1076135"/>
                </a:cubicBezTo>
                <a:cubicBezTo>
                  <a:pt x="8068920" y="1219200"/>
                  <a:pt x="8081736" y="1441808"/>
                  <a:pt x="8094133" y="1670677"/>
                </a:cubicBezTo>
                <a:cubicBezTo>
                  <a:pt x="8106530" y="1899546"/>
                  <a:pt x="8089630" y="2115807"/>
                  <a:pt x="8094133" y="2229546"/>
                </a:cubicBezTo>
                <a:cubicBezTo>
                  <a:pt x="8129069" y="2438499"/>
                  <a:pt x="7893368" y="2627938"/>
                  <a:pt x="7648213" y="2675466"/>
                </a:cubicBezTo>
                <a:cubicBezTo>
                  <a:pt x="7345598" y="2668983"/>
                  <a:pt x="7250837" y="2703365"/>
                  <a:pt x="6921436" y="2675466"/>
                </a:cubicBezTo>
                <a:cubicBezTo>
                  <a:pt x="6592035" y="2647567"/>
                  <a:pt x="6401671" y="2640531"/>
                  <a:pt x="6122636" y="2675466"/>
                </a:cubicBezTo>
                <a:cubicBezTo>
                  <a:pt x="5843601" y="2710401"/>
                  <a:pt x="5768423" y="2674442"/>
                  <a:pt x="5467882" y="2675466"/>
                </a:cubicBezTo>
                <a:cubicBezTo>
                  <a:pt x="5167341" y="2676490"/>
                  <a:pt x="4859349" y="2660050"/>
                  <a:pt x="4669083" y="2675466"/>
                </a:cubicBezTo>
                <a:cubicBezTo>
                  <a:pt x="4478817" y="2690882"/>
                  <a:pt x="4204557" y="2672882"/>
                  <a:pt x="4014329" y="2675466"/>
                </a:cubicBezTo>
                <a:cubicBezTo>
                  <a:pt x="3824101" y="2678050"/>
                  <a:pt x="3489129" y="2673116"/>
                  <a:pt x="3215529" y="2675466"/>
                </a:cubicBezTo>
                <a:cubicBezTo>
                  <a:pt x="2941929" y="2677816"/>
                  <a:pt x="2947036" y="2687220"/>
                  <a:pt x="2704821" y="2675466"/>
                </a:cubicBezTo>
                <a:cubicBezTo>
                  <a:pt x="2462606" y="2663712"/>
                  <a:pt x="2412375" y="2694113"/>
                  <a:pt x="2122090" y="2675466"/>
                </a:cubicBezTo>
                <a:cubicBezTo>
                  <a:pt x="1831805" y="2656819"/>
                  <a:pt x="1845530" y="2667930"/>
                  <a:pt x="1683405" y="2675466"/>
                </a:cubicBezTo>
                <a:cubicBezTo>
                  <a:pt x="1521281" y="2683002"/>
                  <a:pt x="1397921" y="2671743"/>
                  <a:pt x="1244720" y="2675466"/>
                </a:cubicBezTo>
                <a:cubicBezTo>
                  <a:pt x="1091520" y="2679189"/>
                  <a:pt x="778357" y="2642667"/>
                  <a:pt x="445920" y="2675466"/>
                </a:cubicBezTo>
                <a:cubicBezTo>
                  <a:pt x="241043" y="2647929"/>
                  <a:pt x="41680" y="2519982"/>
                  <a:pt x="0" y="2229546"/>
                </a:cubicBezTo>
                <a:cubicBezTo>
                  <a:pt x="12502" y="2032615"/>
                  <a:pt x="4301" y="1759945"/>
                  <a:pt x="0" y="1635004"/>
                </a:cubicBezTo>
                <a:cubicBezTo>
                  <a:pt x="-4301" y="1510063"/>
                  <a:pt x="-11538" y="1302906"/>
                  <a:pt x="0" y="1093971"/>
                </a:cubicBezTo>
                <a:cubicBezTo>
                  <a:pt x="11538" y="885036"/>
                  <a:pt x="-21445" y="630911"/>
                  <a:pt x="0" y="445920"/>
                </a:cubicBezTo>
                <a:close/>
              </a:path>
              <a:path w="8094133" h="2675466" stroke="0" extrusionOk="0">
                <a:moveTo>
                  <a:pt x="0" y="445920"/>
                </a:moveTo>
                <a:cubicBezTo>
                  <a:pt x="-11732" y="219016"/>
                  <a:pt x="255659" y="14977"/>
                  <a:pt x="445920" y="0"/>
                </a:cubicBezTo>
                <a:cubicBezTo>
                  <a:pt x="550901" y="14013"/>
                  <a:pt x="776146" y="173"/>
                  <a:pt x="884605" y="0"/>
                </a:cubicBezTo>
                <a:cubicBezTo>
                  <a:pt x="993064" y="-173"/>
                  <a:pt x="1283228" y="9548"/>
                  <a:pt x="1611382" y="0"/>
                </a:cubicBezTo>
                <a:cubicBezTo>
                  <a:pt x="1939536" y="-9548"/>
                  <a:pt x="2109515" y="-6725"/>
                  <a:pt x="2266136" y="0"/>
                </a:cubicBezTo>
                <a:cubicBezTo>
                  <a:pt x="2422757" y="6725"/>
                  <a:pt x="2685104" y="8887"/>
                  <a:pt x="3064936" y="0"/>
                </a:cubicBezTo>
                <a:cubicBezTo>
                  <a:pt x="3444768" y="-8887"/>
                  <a:pt x="3544328" y="-31971"/>
                  <a:pt x="3863735" y="0"/>
                </a:cubicBezTo>
                <a:cubicBezTo>
                  <a:pt x="4183142" y="31971"/>
                  <a:pt x="4441073" y="15667"/>
                  <a:pt x="4590512" y="0"/>
                </a:cubicBezTo>
                <a:cubicBezTo>
                  <a:pt x="4739951" y="-15667"/>
                  <a:pt x="5013072" y="-27477"/>
                  <a:pt x="5173243" y="0"/>
                </a:cubicBezTo>
                <a:cubicBezTo>
                  <a:pt x="5333414" y="27477"/>
                  <a:pt x="5466203" y="-10866"/>
                  <a:pt x="5683951" y="0"/>
                </a:cubicBezTo>
                <a:cubicBezTo>
                  <a:pt x="5901699" y="10866"/>
                  <a:pt x="6062923" y="-26229"/>
                  <a:pt x="6338705" y="0"/>
                </a:cubicBezTo>
                <a:cubicBezTo>
                  <a:pt x="6614487" y="26229"/>
                  <a:pt x="6724145" y="13094"/>
                  <a:pt x="6921436" y="0"/>
                </a:cubicBezTo>
                <a:cubicBezTo>
                  <a:pt x="7118727" y="-13094"/>
                  <a:pt x="7371004" y="35865"/>
                  <a:pt x="7648213" y="0"/>
                </a:cubicBezTo>
                <a:cubicBezTo>
                  <a:pt x="7890076" y="50711"/>
                  <a:pt x="8085505" y="207867"/>
                  <a:pt x="8094133" y="445920"/>
                </a:cubicBezTo>
                <a:cubicBezTo>
                  <a:pt x="8098898" y="683157"/>
                  <a:pt x="8088471" y="761939"/>
                  <a:pt x="8094133" y="986953"/>
                </a:cubicBezTo>
                <a:cubicBezTo>
                  <a:pt x="8099795" y="1211967"/>
                  <a:pt x="8111683" y="1460645"/>
                  <a:pt x="8094133" y="1581495"/>
                </a:cubicBezTo>
                <a:cubicBezTo>
                  <a:pt x="8076583" y="1702345"/>
                  <a:pt x="8124057" y="2026041"/>
                  <a:pt x="8094133" y="2229546"/>
                </a:cubicBezTo>
                <a:cubicBezTo>
                  <a:pt x="8082397" y="2470663"/>
                  <a:pt x="7900385" y="2672291"/>
                  <a:pt x="7648213" y="2675466"/>
                </a:cubicBezTo>
                <a:cubicBezTo>
                  <a:pt x="7297831" y="2657533"/>
                  <a:pt x="7144219" y="2691995"/>
                  <a:pt x="6921436" y="2675466"/>
                </a:cubicBezTo>
                <a:cubicBezTo>
                  <a:pt x="6698653" y="2658937"/>
                  <a:pt x="6638059" y="2700931"/>
                  <a:pt x="6410728" y="2675466"/>
                </a:cubicBezTo>
                <a:cubicBezTo>
                  <a:pt x="6183397" y="2650001"/>
                  <a:pt x="5983182" y="2665245"/>
                  <a:pt x="5827997" y="2675466"/>
                </a:cubicBezTo>
                <a:cubicBezTo>
                  <a:pt x="5672812" y="2685687"/>
                  <a:pt x="5574998" y="2696318"/>
                  <a:pt x="5389312" y="2675466"/>
                </a:cubicBezTo>
                <a:cubicBezTo>
                  <a:pt x="5203627" y="2654614"/>
                  <a:pt x="4785999" y="2667934"/>
                  <a:pt x="4590512" y="2675466"/>
                </a:cubicBezTo>
                <a:cubicBezTo>
                  <a:pt x="4395025" y="2682998"/>
                  <a:pt x="4152362" y="2685613"/>
                  <a:pt x="4007781" y="2675466"/>
                </a:cubicBezTo>
                <a:cubicBezTo>
                  <a:pt x="3863200" y="2665319"/>
                  <a:pt x="3489864" y="2653882"/>
                  <a:pt x="3281004" y="2675466"/>
                </a:cubicBezTo>
                <a:cubicBezTo>
                  <a:pt x="3072144" y="2697050"/>
                  <a:pt x="2945426" y="2690366"/>
                  <a:pt x="2842319" y="2675466"/>
                </a:cubicBezTo>
                <a:cubicBezTo>
                  <a:pt x="2739212" y="2660566"/>
                  <a:pt x="2479173" y="2689210"/>
                  <a:pt x="2331611" y="2675466"/>
                </a:cubicBezTo>
                <a:cubicBezTo>
                  <a:pt x="2184049" y="2661722"/>
                  <a:pt x="1915311" y="2688981"/>
                  <a:pt x="1676857" y="2675466"/>
                </a:cubicBezTo>
                <a:cubicBezTo>
                  <a:pt x="1438403" y="2661951"/>
                  <a:pt x="1412389" y="2671698"/>
                  <a:pt x="1238172" y="2675466"/>
                </a:cubicBezTo>
                <a:cubicBezTo>
                  <a:pt x="1063955" y="2679234"/>
                  <a:pt x="641773" y="2671799"/>
                  <a:pt x="445920" y="2675466"/>
                </a:cubicBezTo>
                <a:cubicBezTo>
                  <a:pt x="219778" y="2679208"/>
                  <a:pt x="-27882" y="2488876"/>
                  <a:pt x="0" y="2229546"/>
                </a:cubicBezTo>
                <a:cubicBezTo>
                  <a:pt x="-20250" y="1974572"/>
                  <a:pt x="24171" y="1909824"/>
                  <a:pt x="0" y="1670677"/>
                </a:cubicBezTo>
                <a:cubicBezTo>
                  <a:pt x="-24171" y="1431530"/>
                  <a:pt x="-13899" y="1229415"/>
                  <a:pt x="0" y="1058298"/>
                </a:cubicBezTo>
                <a:cubicBezTo>
                  <a:pt x="13899" y="887181"/>
                  <a:pt x="22021" y="574459"/>
                  <a:pt x="0" y="44592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800" dirty="0">
              <a:solidFill>
                <a:schemeClr val="tx1"/>
              </a:solidFill>
            </a:endParaRPr>
          </a:p>
          <a:p>
            <a:r>
              <a:rPr lang="da-DK" sz="2800" dirty="0">
                <a:solidFill>
                  <a:schemeClr val="tx1"/>
                </a:solidFill>
              </a:rPr>
              <a:t>Vi skal prøve at få gode ideer til hvordan vores madvaner og måltider kan blive bedre for klimaet, miljøet og verdensmålene – </a:t>
            </a:r>
            <a:r>
              <a:rPr lang="da-DK" sz="2800" b="1" dirty="0">
                <a:solidFill>
                  <a:srgbClr val="E5461B"/>
                </a:solidFill>
              </a:rPr>
              <a:t>lad os så komme i gang!</a:t>
            </a:r>
          </a:p>
        </p:txBody>
      </p:sp>
      <p:sp>
        <p:nvSpPr>
          <p:cNvPr id="10" name="Rektangel: afrundede hjørner 9">
            <a:extLst>
              <a:ext uri="{FF2B5EF4-FFF2-40B4-BE49-F238E27FC236}">
                <a16:creationId xmlns:a16="http://schemas.microsoft.com/office/drawing/2014/main" id="{29952965-61E8-4F4D-8AA2-F4D7143DAEF2}"/>
              </a:ext>
            </a:extLst>
          </p:cNvPr>
          <p:cNvSpPr/>
          <p:nvPr/>
        </p:nvSpPr>
        <p:spPr>
          <a:xfrm>
            <a:off x="694267" y="1663969"/>
            <a:ext cx="4165599" cy="2806693"/>
          </a:xfrm>
          <a:custGeom>
            <a:avLst/>
            <a:gdLst>
              <a:gd name="connsiteX0" fmla="*/ 0 w 4165599"/>
              <a:gd name="connsiteY0" fmla="*/ 467792 h 2806693"/>
              <a:gd name="connsiteX1" fmla="*/ 467792 w 4165599"/>
              <a:gd name="connsiteY1" fmla="*/ 0 h 2806693"/>
              <a:gd name="connsiteX2" fmla="*/ 1081495 w 4165599"/>
              <a:gd name="connsiteY2" fmla="*/ 0 h 2806693"/>
              <a:gd name="connsiteX3" fmla="*/ 1759798 w 4165599"/>
              <a:gd name="connsiteY3" fmla="*/ 0 h 2806693"/>
              <a:gd name="connsiteX4" fmla="*/ 2405801 w 4165599"/>
              <a:gd name="connsiteY4" fmla="*/ 0 h 2806693"/>
              <a:gd name="connsiteX5" fmla="*/ 3019504 w 4165599"/>
              <a:gd name="connsiteY5" fmla="*/ 0 h 2806693"/>
              <a:gd name="connsiteX6" fmla="*/ 3697807 w 4165599"/>
              <a:gd name="connsiteY6" fmla="*/ 0 h 2806693"/>
              <a:gd name="connsiteX7" fmla="*/ 4165599 w 4165599"/>
              <a:gd name="connsiteY7" fmla="*/ 467792 h 2806693"/>
              <a:gd name="connsiteX8" fmla="*/ 4165599 w 4165599"/>
              <a:gd name="connsiteY8" fmla="*/ 1128917 h 2806693"/>
              <a:gd name="connsiteX9" fmla="*/ 4165599 w 4165599"/>
              <a:gd name="connsiteY9" fmla="*/ 1752620 h 2806693"/>
              <a:gd name="connsiteX10" fmla="*/ 4165599 w 4165599"/>
              <a:gd name="connsiteY10" fmla="*/ 2338901 h 2806693"/>
              <a:gd name="connsiteX11" fmla="*/ 3697807 w 4165599"/>
              <a:gd name="connsiteY11" fmla="*/ 2806693 h 2806693"/>
              <a:gd name="connsiteX12" fmla="*/ 3019504 w 4165599"/>
              <a:gd name="connsiteY12" fmla="*/ 2806693 h 2806693"/>
              <a:gd name="connsiteX13" fmla="*/ 2438101 w 4165599"/>
              <a:gd name="connsiteY13" fmla="*/ 2806693 h 2806693"/>
              <a:gd name="connsiteX14" fmla="*/ 1759798 w 4165599"/>
              <a:gd name="connsiteY14" fmla="*/ 2806693 h 2806693"/>
              <a:gd name="connsiteX15" fmla="*/ 1113795 w 4165599"/>
              <a:gd name="connsiteY15" fmla="*/ 2806693 h 2806693"/>
              <a:gd name="connsiteX16" fmla="*/ 467792 w 4165599"/>
              <a:gd name="connsiteY16" fmla="*/ 2806693 h 2806693"/>
              <a:gd name="connsiteX17" fmla="*/ 0 w 4165599"/>
              <a:gd name="connsiteY17" fmla="*/ 2338901 h 2806693"/>
              <a:gd name="connsiteX18" fmla="*/ 0 w 4165599"/>
              <a:gd name="connsiteY18" fmla="*/ 1733909 h 2806693"/>
              <a:gd name="connsiteX19" fmla="*/ 0 w 4165599"/>
              <a:gd name="connsiteY19" fmla="*/ 1072784 h 2806693"/>
              <a:gd name="connsiteX20" fmla="*/ 0 w 4165599"/>
              <a:gd name="connsiteY20" fmla="*/ 467792 h 280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5599" h="2806693" fill="none" extrusionOk="0">
                <a:moveTo>
                  <a:pt x="0" y="467792"/>
                </a:moveTo>
                <a:cubicBezTo>
                  <a:pt x="-40641" y="238991"/>
                  <a:pt x="211034" y="36880"/>
                  <a:pt x="467792" y="0"/>
                </a:cubicBezTo>
                <a:cubicBezTo>
                  <a:pt x="635505" y="-11190"/>
                  <a:pt x="929213" y="28228"/>
                  <a:pt x="1081495" y="0"/>
                </a:cubicBezTo>
                <a:cubicBezTo>
                  <a:pt x="1233777" y="-28228"/>
                  <a:pt x="1526017" y="6285"/>
                  <a:pt x="1759798" y="0"/>
                </a:cubicBezTo>
                <a:cubicBezTo>
                  <a:pt x="1993579" y="-6285"/>
                  <a:pt x="2271202" y="11309"/>
                  <a:pt x="2405801" y="0"/>
                </a:cubicBezTo>
                <a:cubicBezTo>
                  <a:pt x="2540400" y="-11309"/>
                  <a:pt x="2881662" y="21484"/>
                  <a:pt x="3019504" y="0"/>
                </a:cubicBezTo>
                <a:cubicBezTo>
                  <a:pt x="3157346" y="-21484"/>
                  <a:pt x="3558220" y="2873"/>
                  <a:pt x="3697807" y="0"/>
                </a:cubicBezTo>
                <a:cubicBezTo>
                  <a:pt x="3967027" y="-27790"/>
                  <a:pt x="4150343" y="177038"/>
                  <a:pt x="4165599" y="467792"/>
                </a:cubicBezTo>
                <a:cubicBezTo>
                  <a:pt x="4165090" y="732967"/>
                  <a:pt x="4153099" y="939247"/>
                  <a:pt x="4165599" y="1128917"/>
                </a:cubicBezTo>
                <a:cubicBezTo>
                  <a:pt x="4178099" y="1318588"/>
                  <a:pt x="4134999" y="1556240"/>
                  <a:pt x="4165599" y="1752620"/>
                </a:cubicBezTo>
                <a:cubicBezTo>
                  <a:pt x="4196199" y="1949000"/>
                  <a:pt x="4151306" y="2072175"/>
                  <a:pt x="4165599" y="2338901"/>
                </a:cubicBezTo>
                <a:cubicBezTo>
                  <a:pt x="4178853" y="2612486"/>
                  <a:pt x="3982752" y="2826251"/>
                  <a:pt x="3697807" y="2806693"/>
                </a:cubicBezTo>
                <a:cubicBezTo>
                  <a:pt x="3466134" y="2784092"/>
                  <a:pt x="3334938" y="2781571"/>
                  <a:pt x="3019504" y="2806693"/>
                </a:cubicBezTo>
                <a:cubicBezTo>
                  <a:pt x="2704070" y="2831815"/>
                  <a:pt x="2564003" y="2828763"/>
                  <a:pt x="2438101" y="2806693"/>
                </a:cubicBezTo>
                <a:cubicBezTo>
                  <a:pt x="2312199" y="2784623"/>
                  <a:pt x="2029601" y="2776898"/>
                  <a:pt x="1759798" y="2806693"/>
                </a:cubicBezTo>
                <a:cubicBezTo>
                  <a:pt x="1489995" y="2836488"/>
                  <a:pt x="1271702" y="2798460"/>
                  <a:pt x="1113795" y="2806693"/>
                </a:cubicBezTo>
                <a:cubicBezTo>
                  <a:pt x="955888" y="2814926"/>
                  <a:pt x="687316" y="2821727"/>
                  <a:pt x="467792" y="2806693"/>
                </a:cubicBezTo>
                <a:cubicBezTo>
                  <a:pt x="225442" y="2799635"/>
                  <a:pt x="-10788" y="2631600"/>
                  <a:pt x="0" y="2338901"/>
                </a:cubicBezTo>
                <a:cubicBezTo>
                  <a:pt x="-1838" y="2107836"/>
                  <a:pt x="10263" y="1943835"/>
                  <a:pt x="0" y="1733909"/>
                </a:cubicBezTo>
                <a:cubicBezTo>
                  <a:pt x="-10263" y="1523983"/>
                  <a:pt x="5535" y="1252128"/>
                  <a:pt x="0" y="1072784"/>
                </a:cubicBezTo>
                <a:cubicBezTo>
                  <a:pt x="-5535" y="893441"/>
                  <a:pt x="18994" y="672594"/>
                  <a:pt x="0" y="467792"/>
                </a:cubicBezTo>
                <a:close/>
              </a:path>
              <a:path w="4165599" h="2806693" stroke="0" extrusionOk="0">
                <a:moveTo>
                  <a:pt x="0" y="467792"/>
                </a:moveTo>
                <a:cubicBezTo>
                  <a:pt x="47177" y="218552"/>
                  <a:pt x="174265" y="915"/>
                  <a:pt x="467792" y="0"/>
                </a:cubicBezTo>
                <a:cubicBezTo>
                  <a:pt x="617108" y="-7400"/>
                  <a:pt x="970005" y="15236"/>
                  <a:pt x="1113795" y="0"/>
                </a:cubicBezTo>
                <a:cubicBezTo>
                  <a:pt x="1257585" y="-15236"/>
                  <a:pt x="1640293" y="21238"/>
                  <a:pt x="1824398" y="0"/>
                </a:cubicBezTo>
                <a:cubicBezTo>
                  <a:pt x="2008503" y="-21238"/>
                  <a:pt x="2217055" y="-3048"/>
                  <a:pt x="2405801" y="0"/>
                </a:cubicBezTo>
                <a:cubicBezTo>
                  <a:pt x="2594547" y="3048"/>
                  <a:pt x="2958180" y="17535"/>
                  <a:pt x="3116404" y="0"/>
                </a:cubicBezTo>
                <a:cubicBezTo>
                  <a:pt x="3274628" y="-17535"/>
                  <a:pt x="3453323" y="152"/>
                  <a:pt x="3697807" y="0"/>
                </a:cubicBezTo>
                <a:cubicBezTo>
                  <a:pt x="3987939" y="-8193"/>
                  <a:pt x="4166616" y="220894"/>
                  <a:pt x="4165599" y="467792"/>
                </a:cubicBezTo>
                <a:cubicBezTo>
                  <a:pt x="4138533" y="764171"/>
                  <a:pt x="4162879" y="771747"/>
                  <a:pt x="4165599" y="1072784"/>
                </a:cubicBezTo>
                <a:cubicBezTo>
                  <a:pt x="4168319" y="1373821"/>
                  <a:pt x="4189453" y="1424502"/>
                  <a:pt x="4165599" y="1640354"/>
                </a:cubicBezTo>
                <a:cubicBezTo>
                  <a:pt x="4141746" y="1856206"/>
                  <a:pt x="4163417" y="2120834"/>
                  <a:pt x="4165599" y="2338901"/>
                </a:cubicBezTo>
                <a:cubicBezTo>
                  <a:pt x="4154541" y="2585834"/>
                  <a:pt x="3994596" y="2766874"/>
                  <a:pt x="3697807" y="2806693"/>
                </a:cubicBezTo>
                <a:cubicBezTo>
                  <a:pt x="3382438" y="2815024"/>
                  <a:pt x="3250144" y="2813790"/>
                  <a:pt x="3019504" y="2806693"/>
                </a:cubicBezTo>
                <a:cubicBezTo>
                  <a:pt x="2788864" y="2799596"/>
                  <a:pt x="2563616" y="2816046"/>
                  <a:pt x="2405801" y="2806693"/>
                </a:cubicBezTo>
                <a:cubicBezTo>
                  <a:pt x="2247986" y="2797340"/>
                  <a:pt x="2007180" y="2781028"/>
                  <a:pt x="1695198" y="2806693"/>
                </a:cubicBezTo>
                <a:cubicBezTo>
                  <a:pt x="1383216" y="2832358"/>
                  <a:pt x="1385598" y="2830335"/>
                  <a:pt x="1113795" y="2806693"/>
                </a:cubicBezTo>
                <a:cubicBezTo>
                  <a:pt x="841992" y="2783051"/>
                  <a:pt x="619235" y="2783132"/>
                  <a:pt x="467792" y="2806693"/>
                </a:cubicBezTo>
                <a:cubicBezTo>
                  <a:pt x="263381" y="2839828"/>
                  <a:pt x="7986" y="2602362"/>
                  <a:pt x="0" y="2338901"/>
                </a:cubicBezTo>
                <a:cubicBezTo>
                  <a:pt x="3024" y="2090391"/>
                  <a:pt x="4780" y="1933155"/>
                  <a:pt x="0" y="1771331"/>
                </a:cubicBezTo>
                <a:cubicBezTo>
                  <a:pt x="-4780" y="1609507"/>
                  <a:pt x="-13885" y="1363999"/>
                  <a:pt x="0" y="1203762"/>
                </a:cubicBezTo>
                <a:cubicBezTo>
                  <a:pt x="13885" y="1043525"/>
                  <a:pt x="3006" y="615789"/>
                  <a:pt x="0" y="467792"/>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u="sng" dirty="0">
                <a:solidFill>
                  <a:schemeClr val="tx1"/>
                </a:solidFill>
              </a:rPr>
              <a:t>Snak om filmen på klassen: </a:t>
            </a:r>
          </a:p>
          <a:p>
            <a:pPr marL="342900" indent="-342900">
              <a:buFont typeface="Arial" panose="020B0604020202020204" pitchFamily="34" charset="0"/>
              <a:buChar char="•"/>
            </a:pPr>
            <a:r>
              <a:rPr lang="da-DK" sz="2400" dirty="0">
                <a:solidFill>
                  <a:schemeClr val="tx1"/>
                </a:solidFill>
              </a:rPr>
              <a:t>Hvad kan I selv gøre for klimaet, miljøet og verdensmålene? </a:t>
            </a:r>
          </a:p>
          <a:p>
            <a:pPr marL="342900" indent="-342900">
              <a:buFont typeface="Arial" panose="020B0604020202020204" pitchFamily="34" charset="0"/>
              <a:buChar char="•"/>
            </a:pPr>
            <a:r>
              <a:rPr lang="da-DK" sz="2400" dirty="0">
                <a:solidFill>
                  <a:schemeClr val="tx1"/>
                </a:solidFill>
              </a:rPr>
              <a:t>Hvad gør I måske allerede?</a:t>
            </a:r>
          </a:p>
        </p:txBody>
      </p:sp>
      <p:pic>
        <p:nvPicPr>
          <p:cNvPr id="4" name="Billede 3">
            <a:hlinkClick r:id="rId3"/>
            <a:extLst>
              <a:ext uri="{FF2B5EF4-FFF2-40B4-BE49-F238E27FC236}">
                <a16:creationId xmlns:a16="http://schemas.microsoft.com/office/drawing/2014/main" id="{A76BED82-9D1B-4A8D-A206-E9853B0E72A5}"/>
              </a:ext>
            </a:extLst>
          </p:cNvPr>
          <p:cNvPicPr>
            <a:picLocks noChangeAspect="1"/>
          </p:cNvPicPr>
          <p:nvPr/>
        </p:nvPicPr>
        <p:blipFill rotWithShape="1">
          <a:blip r:embed="rId5"/>
          <a:srcRect l="6927" t="18840" r="37799" b="30870"/>
          <a:stretch/>
        </p:blipFill>
        <p:spPr>
          <a:xfrm>
            <a:off x="5113748" y="2035742"/>
            <a:ext cx="4757763" cy="2434920"/>
          </a:xfrm>
          <a:prstGeom prst="rect">
            <a:avLst/>
          </a:prstGeom>
        </p:spPr>
      </p:pic>
    </p:spTree>
    <p:extLst>
      <p:ext uri="{BB962C8B-B14F-4D97-AF65-F5344CB8AC3E}">
        <p14:creationId xmlns:p14="http://schemas.microsoft.com/office/powerpoint/2010/main" val="2165739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926470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254000" y="3050760"/>
            <a:ext cx="11371032" cy="1655762"/>
          </a:xfrm>
        </p:spPr>
        <p:txBody>
          <a:bodyPr>
            <a:normAutofit/>
          </a:bodyPr>
          <a:lstStyle/>
          <a:p>
            <a:r>
              <a:rPr lang="da-DK" sz="3200" b="1" dirty="0"/>
              <a:t>HVAD ØNSKER </a:t>
            </a:r>
            <a:r>
              <a:rPr lang="da-DK" sz="8800" b="1" dirty="0">
                <a:solidFill>
                  <a:srgbClr val="E5461B"/>
                </a:solidFill>
              </a:rPr>
              <a:t>JERES KLASSE</a:t>
            </a:r>
            <a:r>
              <a:rPr lang="da-DK" sz="3200" b="1" dirty="0"/>
              <a:t> AT ÆNDRE?</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989691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B8F61-8867-4C1B-9595-DD9FE70064F5}"/>
              </a:ext>
            </a:extLst>
          </p:cNvPr>
          <p:cNvSpPr>
            <a:spLocks noGrp="1"/>
          </p:cNvSpPr>
          <p:nvPr>
            <p:ph type="ctrTitle"/>
          </p:nvPr>
        </p:nvSpPr>
        <p:spPr>
          <a:xfrm>
            <a:off x="397635" y="696379"/>
            <a:ext cx="10005134" cy="946134"/>
          </a:xfrm>
        </p:spPr>
        <p:txBody>
          <a:bodyPr>
            <a:normAutofit/>
          </a:bodyPr>
          <a:lstStyle/>
          <a:p>
            <a:pPr algn="l"/>
            <a:r>
              <a:rPr lang="da-DK" dirty="0">
                <a:solidFill>
                  <a:srgbClr val="E5461B"/>
                </a:solidFill>
                <a:latin typeface="+mn-lt"/>
              </a:rPr>
              <a:t>Ideer til hvad I kan ændre…</a:t>
            </a:r>
          </a:p>
        </p:txBody>
      </p:sp>
      <p:sp>
        <p:nvSpPr>
          <p:cNvPr id="5" name="Rektangel 4">
            <a:extLst>
              <a:ext uri="{FF2B5EF4-FFF2-40B4-BE49-F238E27FC236}">
                <a16:creationId xmlns:a16="http://schemas.microsoft.com/office/drawing/2014/main" id="{5DF32829-5764-4E87-A8E6-A22D88C886A0}"/>
              </a:ext>
            </a:extLst>
          </p:cNvPr>
          <p:cNvSpPr/>
          <p:nvPr/>
        </p:nvSpPr>
        <p:spPr>
          <a:xfrm>
            <a:off x="6544173" y="558241"/>
            <a:ext cx="1592849" cy="15928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Rektangel: afrundede hjørner 6">
            <a:extLst>
              <a:ext uri="{FF2B5EF4-FFF2-40B4-BE49-F238E27FC236}">
                <a16:creationId xmlns:a16="http://schemas.microsoft.com/office/drawing/2014/main" id="{AC6581A2-EFEE-4EA6-B259-77F66ABBC4EB}"/>
              </a:ext>
            </a:extLst>
          </p:cNvPr>
          <p:cNvSpPr/>
          <p:nvPr/>
        </p:nvSpPr>
        <p:spPr>
          <a:xfrm>
            <a:off x="8230462" y="2171429"/>
            <a:ext cx="3734371" cy="2103038"/>
          </a:xfrm>
          <a:custGeom>
            <a:avLst/>
            <a:gdLst>
              <a:gd name="connsiteX0" fmla="*/ 0 w 3734371"/>
              <a:gd name="connsiteY0" fmla="*/ 350513 h 2103038"/>
              <a:gd name="connsiteX1" fmla="*/ 350513 w 3734371"/>
              <a:gd name="connsiteY1" fmla="*/ 0 h 2103038"/>
              <a:gd name="connsiteX2" fmla="*/ 896515 w 3734371"/>
              <a:gd name="connsiteY2" fmla="*/ 0 h 2103038"/>
              <a:gd name="connsiteX3" fmla="*/ 1503184 w 3734371"/>
              <a:gd name="connsiteY3" fmla="*/ 0 h 2103038"/>
              <a:gd name="connsiteX4" fmla="*/ 2109853 w 3734371"/>
              <a:gd name="connsiteY4" fmla="*/ 0 h 2103038"/>
              <a:gd name="connsiteX5" fmla="*/ 2716522 w 3734371"/>
              <a:gd name="connsiteY5" fmla="*/ 0 h 2103038"/>
              <a:gd name="connsiteX6" fmla="*/ 3383858 w 3734371"/>
              <a:gd name="connsiteY6" fmla="*/ 0 h 2103038"/>
              <a:gd name="connsiteX7" fmla="*/ 3734371 w 3734371"/>
              <a:gd name="connsiteY7" fmla="*/ 350513 h 2103038"/>
              <a:gd name="connsiteX8" fmla="*/ 3734371 w 3734371"/>
              <a:gd name="connsiteY8" fmla="*/ 789810 h 2103038"/>
              <a:gd name="connsiteX9" fmla="*/ 3734371 w 3734371"/>
              <a:gd name="connsiteY9" fmla="*/ 1257147 h 2103038"/>
              <a:gd name="connsiteX10" fmla="*/ 3734371 w 3734371"/>
              <a:gd name="connsiteY10" fmla="*/ 1752525 h 2103038"/>
              <a:gd name="connsiteX11" fmla="*/ 3383858 w 3734371"/>
              <a:gd name="connsiteY11" fmla="*/ 2103038 h 2103038"/>
              <a:gd name="connsiteX12" fmla="*/ 2746856 w 3734371"/>
              <a:gd name="connsiteY12" fmla="*/ 2103038 h 2103038"/>
              <a:gd name="connsiteX13" fmla="*/ 2200853 w 3734371"/>
              <a:gd name="connsiteY13" fmla="*/ 2103038 h 2103038"/>
              <a:gd name="connsiteX14" fmla="*/ 1533518 w 3734371"/>
              <a:gd name="connsiteY14" fmla="*/ 2103038 h 2103038"/>
              <a:gd name="connsiteX15" fmla="*/ 987515 w 3734371"/>
              <a:gd name="connsiteY15" fmla="*/ 2103038 h 2103038"/>
              <a:gd name="connsiteX16" fmla="*/ 350513 w 3734371"/>
              <a:gd name="connsiteY16" fmla="*/ 2103038 h 2103038"/>
              <a:gd name="connsiteX17" fmla="*/ 0 w 3734371"/>
              <a:gd name="connsiteY17" fmla="*/ 1752525 h 2103038"/>
              <a:gd name="connsiteX18" fmla="*/ 0 w 3734371"/>
              <a:gd name="connsiteY18" fmla="*/ 1271168 h 2103038"/>
              <a:gd name="connsiteX19" fmla="*/ 0 w 3734371"/>
              <a:gd name="connsiteY19" fmla="*/ 789810 h 2103038"/>
              <a:gd name="connsiteX20" fmla="*/ 0 w 3734371"/>
              <a:gd name="connsiteY20" fmla="*/ 350513 h 21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1" h="2103038" fill="none" extrusionOk="0">
                <a:moveTo>
                  <a:pt x="0" y="350513"/>
                </a:moveTo>
                <a:cubicBezTo>
                  <a:pt x="6488" y="122055"/>
                  <a:pt x="132364" y="27606"/>
                  <a:pt x="350513" y="0"/>
                </a:cubicBezTo>
                <a:cubicBezTo>
                  <a:pt x="527652" y="-19271"/>
                  <a:pt x="709639" y="7023"/>
                  <a:pt x="896515" y="0"/>
                </a:cubicBezTo>
                <a:cubicBezTo>
                  <a:pt x="1083391" y="-7023"/>
                  <a:pt x="1265183" y="7470"/>
                  <a:pt x="1503184" y="0"/>
                </a:cubicBezTo>
                <a:cubicBezTo>
                  <a:pt x="1741185" y="-7470"/>
                  <a:pt x="1906457" y="9505"/>
                  <a:pt x="2109853" y="0"/>
                </a:cubicBezTo>
                <a:cubicBezTo>
                  <a:pt x="2313249" y="-9505"/>
                  <a:pt x="2458468" y="-20531"/>
                  <a:pt x="2716522" y="0"/>
                </a:cubicBezTo>
                <a:cubicBezTo>
                  <a:pt x="2974576" y="20531"/>
                  <a:pt x="3158827" y="-5891"/>
                  <a:pt x="3383858" y="0"/>
                </a:cubicBezTo>
                <a:cubicBezTo>
                  <a:pt x="3594098" y="-5304"/>
                  <a:pt x="3737709" y="180843"/>
                  <a:pt x="3734371" y="350513"/>
                </a:cubicBezTo>
                <a:cubicBezTo>
                  <a:pt x="3724151" y="498926"/>
                  <a:pt x="3722374" y="695627"/>
                  <a:pt x="3734371" y="789810"/>
                </a:cubicBezTo>
                <a:cubicBezTo>
                  <a:pt x="3746368" y="883993"/>
                  <a:pt x="3713640" y="1089085"/>
                  <a:pt x="3734371" y="1257147"/>
                </a:cubicBezTo>
                <a:cubicBezTo>
                  <a:pt x="3755102" y="1425209"/>
                  <a:pt x="3732966" y="1540426"/>
                  <a:pt x="3734371" y="1752525"/>
                </a:cubicBezTo>
                <a:cubicBezTo>
                  <a:pt x="3737907" y="1949477"/>
                  <a:pt x="3588224" y="2103549"/>
                  <a:pt x="3383858" y="2103038"/>
                </a:cubicBezTo>
                <a:cubicBezTo>
                  <a:pt x="3123597" y="2071996"/>
                  <a:pt x="2876387" y="2127557"/>
                  <a:pt x="2746856" y="2103038"/>
                </a:cubicBezTo>
                <a:cubicBezTo>
                  <a:pt x="2617325" y="2078519"/>
                  <a:pt x="2440417" y="2112318"/>
                  <a:pt x="2200853" y="2103038"/>
                </a:cubicBezTo>
                <a:cubicBezTo>
                  <a:pt x="1961289" y="2093758"/>
                  <a:pt x="1841906" y="2123846"/>
                  <a:pt x="1533518" y="2103038"/>
                </a:cubicBezTo>
                <a:cubicBezTo>
                  <a:pt x="1225131" y="2082230"/>
                  <a:pt x="1142487" y="2081000"/>
                  <a:pt x="987515" y="2103038"/>
                </a:cubicBezTo>
                <a:cubicBezTo>
                  <a:pt x="832543" y="2125076"/>
                  <a:pt x="503185" y="2074267"/>
                  <a:pt x="350513" y="2103038"/>
                </a:cubicBezTo>
                <a:cubicBezTo>
                  <a:pt x="192304" y="2091699"/>
                  <a:pt x="-39607" y="1919077"/>
                  <a:pt x="0" y="1752525"/>
                </a:cubicBezTo>
                <a:cubicBezTo>
                  <a:pt x="-22362" y="1572347"/>
                  <a:pt x="14057" y="1420930"/>
                  <a:pt x="0" y="1271168"/>
                </a:cubicBezTo>
                <a:cubicBezTo>
                  <a:pt x="-14057" y="1121406"/>
                  <a:pt x="-10715" y="1020670"/>
                  <a:pt x="0" y="789810"/>
                </a:cubicBezTo>
                <a:cubicBezTo>
                  <a:pt x="10715" y="558950"/>
                  <a:pt x="-10625" y="486847"/>
                  <a:pt x="0" y="350513"/>
                </a:cubicBezTo>
                <a:close/>
              </a:path>
              <a:path w="3734371" h="2103038" stroke="0" extrusionOk="0">
                <a:moveTo>
                  <a:pt x="0" y="350513"/>
                </a:moveTo>
                <a:cubicBezTo>
                  <a:pt x="45720" y="171894"/>
                  <a:pt x="177213" y="31461"/>
                  <a:pt x="350513" y="0"/>
                </a:cubicBezTo>
                <a:cubicBezTo>
                  <a:pt x="561118" y="14864"/>
                  <a:pt x="739421" y="13781"/>
                  <a:pt x="896515" y="0"/>
                </a:cubicBezTo>
                <a:cubicBezTo>
                  <a:pt x="1053609" y="-13781"/>
                  <a:pt x="1357555" y="26752"/>
                  <a:pt x="1503184" y="0"/>
                </a:cubicBezTo>
                <a:cubicBezTo>
                  <a:pt x="1648813" y="-26752"/>
                  <a:pt x="1855144" y="-1705"/>
                  <a:pt x="2018853" y="0"/>
                </a:cubicBezTo>
                <a:cubicBezTo>
                  <a:pt x="2182562" y="1705"/>
                  <a:pt x="2456820" y="-21305"/>
                  <a:pt x="2655855" y="0"/>
                </a:cubicBezTo>
                <a:cubicBezTo>
                  <a:pt x="2854890" y="21305"/>
                  <a:pt x="3192381" y="-24469"/>
                  <a:pt x="3383858" y="0"/>
                </a:cubicBezTo>
                <a:cubicBezTo>
                  <a:pt x="3598179" y="-2929"/>
                  <a:pt x="3731920" y="110267"/>
                  <a:pt x="3734371" y="350513"/>
                </a:cubicBezTo>
                <a:cubicBezTo>
                  <a:pt x="3731034" y="501607"/>
                  <a:pt x="3732333" y="656525"/>
                  <a:pt x="3734371" y="789810"/>
                </a:cubicBezTo>
                <a:cubicBezTo>
                  <a:pt x="3736409" y="923095"/>
                  <a:pt x="3725764" y="1059752"/>
                  <a:pt x="3734371" y="1229107"/>
                </a:cubicBezTo>
                <a:cubicBezTo>
                  <a:pt x="3742978" y="1398462"/>
                  <a:pt x="3759030" y="1606446"/>
                  <a:pt x="3734371" y="1752525"/>
                </a:cubicBezTo>
                <a:cubicBezTo>
                  <a:pt x="3766832" y="1937077"/>
                  <a:pt x="3576734" y="2120834"/>
                  <a:pt x="3383858" y="2103038"/>
                </a:cubicBezTo>
                <a:cubicBezTo>
                  <a:pt x="3172286" y="2103527"/>
                  <a:pt x="3070862" y="2074866"/>
                  <a:pt x="2807522" y="2103038"/>
                </a:cubicBezTo>
                <a:cubicBezTo>
                  <a:pt x="2544182" y="2131210"/>
                  <a:pt x="2449249" y="2126027"/>
                  <a:pt x="2140187" y="2103038"/>
                </a:cubicBezTo>
                <a:cubicBezTo>
                  <a:pt x="1831126" y="2080049"/>
                  <a:pt x="1795555" y="2129101"/>
                  <a:pt x="1563851" y="2103038"/>
                </a:cubicBezTo>
                <a:cubicBezTo>
                  <a:pt x="1332147" y="2076975"/>
                  <a:pt x="1085514" y="2121039"/>
                  <a:pt x="926849" y="2103038"/>
                </a:cubicBezTo>
                <a:cubicBezTo>
                  <a:pt x="768184" y="2085037"/>
                  <a:pt x="580741" y="2127655"/>
                  <a:pt x="350513" y="2103038"/>
                </a:cubicBezTo>
                <a:cubicBezTo>
                  <a:pt x="184515" y="2098018"/>
                  <a:pt x="-7306" y="1944908"/>
                  <a:pt x="0" y="1752525"/>
                </a:cubicBezTo>
                <a:cubicBezTo>
                  <a:pt x="-18937" y="1619496"/>
                  <a:pt x="-19176" y="1484360"/>
                  <a:pt x="0" y="1313228"/>
                </a:cubicBezTo>
                <a:cubicBezTo>
                  <a:pt x="19176" y="1142096"/>
                  <a:pt x="8823" y="1053441"/>
                  <a:pt x="0" y="831870"/>
                </a:cubicBezTo>
                <a:cubicBezTo>
                  <a:pt x="-8823" y="610299"/>
                  <a:pt x="-12438" y="500429"/>
                  <a:pt x="0" y="350513"/>
                </a:cubicBezTo>
                <a:close/>
              </a:path>
            </a:pathLst>
          </a:custGeom>
          <a:solidFill>
            <a:schemeClr val="bg1"/>
          </a:solidFill>
          <a:ln>
            <a:solidFill>
              <a:srgbClr val="E5461B"/>
            </a:solidFill>
            <a:extLst>
              <a:ext uri="{C807C97D-BFC1-408E-A445-0C87EB9F89A2}">
                <ask:lineSketchStyleProps xmlns:ask="http://schemas.microsoft.com/office/drawing/2018/sketchyshapes" sd="254963970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r>
              <a:rPr lang="da-DK" sz="3200" dirty="0">
                <a:solidFill>
                  <a:schemeClr val="tx1"/>
                </a:solidFill>
              </a:rPr>
              <a:t>Tilberedning</a:t>
            </a:r>
          </a:p>
          <a:p>
            <a:pPr algn="ctr"/>
            <a:r>
              <a:rPr lang="da-DK" sz="1400" dirty="0">
                <a:solidFill>
                  <a:schemeClr val="tx1"/>
                </a:solidFill>
              </a:rPr>
              <a:t>Undersøg hvor meget energi der er brugt på tilberedning af jeres aftensmad, og sammenlign de forskellige retter, I har fået til aftensmad.</a:t>
            </a:r>
          </a:p>
          <a:p>
            <a:pPr algn="ctr"/>
            <a:r>
              <a:rPr lang="da-DK" sz="1400" dirty="0">
                <a:solidFill>
                  <a:schemeClr val="tx1"/>
                </a:solidFill>
              </a:rPr>
              <a:t>I kan fx gøre det op i hvor lang tid komfuret/ovnen, eller det I har brugt, har været tændt og på hvilken styrke/temperatur.</a:t>
            </a:r>
          </a:p>
          <a:p>
            <a:pPr algn="ctr"/>
            <a:endParaRPr lang="da-DK" sz="1000"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8" name="Rektangel: afrundede hjørner 7">
            <a:extLst>
              <a:ext uri="{FF2B5EF4-FFF2-40B4-BE49-F238E27FC236}">
                <a16:creationId xmlns:a16="http://schemas.microsoft.com/office/drawing/2014/main" id="{462827FE-A9C3-4702-B272-EE273A700EB8}"/>
              </a:ext>
            </a:extLst>
          </p:cNvPr>
          <p:cNvSpPr/>
          <p:nvPr/>
        </p:nvSpPr>
        <p:spPr>
          <a:xfrm>
            <a:off x="6363277" y="4539319"/>
            <a:ext cx="3734370" cy="2103039"/>
          </a:xfrm>
          <a:custGeom>
            <a:avLst/>
            <a:gdLst>
              <a:gd name="connsiteX0" fmla="*/ 0 w 3734370"/>
              <a:gd name="connsiteY0" fmla="*/ 350514 h 2103039"/>
              <a:gd name="connsiteX1" fmla="*/ 350514 w 3734370"/>
              <a:gd name="connsiteY1" fmla="*/ 0 h 2103039"/>
              <a:gd name="connsiteX2" fmla="*/ 987516 w 3734370"/>
              <a:gd name="connsiteY2" fmla="*/ 0 h 2103039"/>
              <a:gd name="connsiteX3" fmla="*/ 1563851 w 3734370"/>
              <a:gd name="connsiteY3" fmla="*/ 0 h 2103039"/>
              <a:gd name="connsiteX4" fmla="*/ 2140186 w 3734370"/>
              <a:gd name="connsiteY4" fmla="*/ 0 h 2103039"/>
              <a:gd name="connsiteX5" fmla="*/ 2807521 w 3734370"/>
              <a:gd name="connsiteY5" fmla="*/ 0 h 2103039"/>
              <a:gd name="connsiteX6" fmla="*/ 3383856 w 3734370"/>
              <a:gd name="connsiteY6" fmla="*/ 0 h 2103039"/>
              <a:gd name="connsiteX7" fmla="*/ 3734370 w 3734370"/>
              <a:gd name="connsiteY7" fmla="*/ 350514 h 2103039"/>
              <a:gd name="connsiteX8" fmla="*/ 3734370 w 3734370"/>
              <a:gd name="connsiteY8" fmla="*/ 845891 h 2103039"/>
              <a:gd name="connsiteX9" fmla="*/ 3734370 w 3734370"/>
              <a:gd name="connsiteY9" fmla="*/ 1341268 h 2103039"/>
              <a:gd name="connsiteX10" fmla="*/ 3734370 w 3734370"/>
              <a:gd name="connsiteY10" fmla="*/ 1752525 h 2103039"/>
              <a:gd name="connsiteX11" fmla="*/ 3383856 w 3734370"/>
              <a:gd name="connsiteY11" fmla="*/ 2103039 h 2103039"/>
              <a:gd name="connsiteX12" fmla="*/ 2868188 w 3734370"/>
              <a:gd name="connsiteY12" fmla="*/ 2103039 h 2103039"/>
              <a:gd name="connsiteX13" fmla="*/ 2261519 w 3734370"/>
              <a:gd name="connsiteY13" fmla="*/ 2103039 h 2103039"/>
              <a:gd name="connsiteX14" fmla="*/ 1594184 w 3734370"/>
              <a:gd name="connsiteY14" fmla="*/ 2103039 h 2103039"/>
              <a:gd name="connsiteX15" fmla="*/ 1017849 w 3734370"/>
              <a:gd name="connsiteY15" fmla="*/ 2103039 h 2103039"/>
              <a:gd name="connsiteX16" fmla="*/ 350514 w 3734370"/>
              <a:gd name="connsiteY16" fmla="*/ 2103039 h 2103039"/>
              <a:gd name="connsiteX17" fmla="*/ 0 w 3734370"/>
              <a:gd name="connsiteY17" fmla="*/ 1752525 h 2103039"/>
              <a:gd name="connsiteX18" fmla="*/ 0 w 3734370"/>
              <a:gd name="connsiteY18" fmla="*/ 1285188 h 2103039"/>
              <a:gd name="connsiteX19" fmla="*/ 0 w 3734370"/>
              <a:gd name="connsiteY19" fmla="*/ 845891 h 2103039"/>
              <a:gd name="connsiteX20" fmla="*/ 0 w 3734370"/>
              <a:gd name="connsiteY20" fmla="*/ 350514 h 2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0" h="2103039" fill="none" extrusionOk="0">
                <a:moveTo>
                  <a:pt x="0" y="350514"/>
                </a:moveTo>
                <a:cubicBezTo>
                  <a:pt x="-15757" y="156762"/>
                  <a:pt x="184984" y="-32368"/>
                  <a:pt x="350514" y="0"/>
                </a:cubicBezTo>
                <a:cubicBezTo>
                  <a:pt x="491365" y="-13547"/>
                  <a:pt x="712588" y="20012"/>
                  <a:pt x="987516" y="0"/>
                </a:cubicBezTo>
                <a:cubicBezTo>
                  <a:pt x="1262444" y="-20012"/>
                  <a:pt x="1438594" y="10985"/>
                  <a:pt x="1563851" y="0"/>
                </a:cubicBezTo>
                <a:cubicBezTo>
                  <a:pt x="1689108" y="-10985"/>
                  <a:pt x="1879395" y="26305"/>
                  <a:pt x="2140186" y="0"/>
                </a:cubicBezTo>
                <a:cubicBezTo>
                  <a:pt x="2400978" y="-26305"/>
                  <a:pt x="2577172" y="-19249"/>
                  <a:pt x="2807521" y="0"/>
                </a:cubicBezTo>
                <a:cubicBezTo>
                  <a:pt x="3037871" y="19249"/>
                  <a:pt x="3204736" y="-10169"/>
                  <a:pt x="3383856" y="0"/>
                </a:cubicBezTo>
                <a:cubicBezTo>
                  <a:pt x="3561745" y="33987"/>
                  <a:pt x="3760545" y="167109"/>
                  <a:pt x="3734370" y="350514"/>
                </a:cubicBezTo>
                <a:cubicBezTo>
                  <a:pt x="3730372" y="488589"/>
                  <a:pt x="3729699" y="738481"/>
                  <a:pt x="3734370" y="845891"/>
                </a:cubicBezTo>
                <a:cubicBezTo>
                  <a:pt x="3739041" y="953301"/>
                  <a:pt x="3752540" y="1196179"/>
                  <a:pt x="3734370" y="1341268"/>
                </a:cubicBezTo>
                <a:cubicBezTo>
                  <a:pt x="3716200" y="1486357"/>
                  <a:pt x="3752553" y="1658424"/>
                  <a:pt x="3734370" y="1752525"/>
                </a:cubicBezTo>
                <a:cubicBezTo>
                  <a:pt x="3720578" y="1945461"/>
                  <a:pt x="3598461" y="2142987"/>
                  <a:pt x="3383856" y="2103039"/>
                </a:cubicBezTo>
                <a:cubicBezTo>
                  <a:pt x="3177618" y="2100265"/>
                  <a:pt x="3069367" y="2115188"/>
                  <a:pt x="2868188" y="2103039"/>
                </a:cubicBezTo>
                <a:cubicBezTo>
                  <a:pt x="2667009" y="2090890"/>
                  <a:pt x="2555081" y="2088028"/>
                  <a:pt x="2261519" y="2103039"/>
                </a:cubicBezTo>
                <a:cubicBezTo>
                  <a:pt x="1967957" y="2118050"/>
                  <a:pt x="1772490" y="2106008"/>
                  <a:pt x="1594184" y="2103039"/>
                </a:cubicBezTo>
                <a:cubicBezTo>
                  <a:pt x="1415878" y="2100070"/>
                  <a:pt x="1186134" y="2117172"/>
                  <a:pt x="1017849" y="2103039"/>
                </a:cubicBezTo>
                <a:cubicBezTo>
                  <a:pt x="849564" y="2088906"/>
                  <a:pt x="640211" y="2089690"/>
                  <a:pt x="350514" y="2103039"/>
                </a:cubicBezTo>
                <a:cubicBezTo>
                  <a:pt x="191062" y="2116225"/>
                  <a:pt x="-27119" y="1918792"/>
                  <a:pt x="0" y="1752525"/>
                </a:cubicBezTo>
                <a:cubicBezTo>
                  <a:pt x="22334" y="1535246"/>
                  <a:pt x="21169" y="1475127"/>
                  <a:pt x="0" y="1285188"/>
                </a:cubicBezTo>
                <a:cubicBezTo>
                  <a:pt x="-21169" y="1095249"/>
                  <a:pt x="-9672" y="1056516"/>
                  <a:pt x="0" y="845891"/>
                </a:cubicBezTo>
                <a:cubicBezTo>
                  <a:pt x="9672" y="635266"/>
                  <a:pt x="12501" y="485183"/>
                  <a:pt x="0" y="350514"/>
                </a:cubicBezTo>
                <a:close/>
              </a:path>
              <a:path w="3734370" h="2103039" stroke="0" extrusionOk="0">
                <a:moveTo>
                  <a:pt x="0" y="350514"/>
                </a:moveTo>
                <a:cubicBezTo>
                  <a:pt x="34270" y="158832"/>
                  <a:pt x="183135" y="-10795"/>
                  <a:pt x="350514" y="0"/>
                </a:cubicBezTo>
                <a:cubicBezTo>
                  <a:pt x="643838" y="11633"/>
                  <a:pt x="869809" y="-31965"/>
                  <a:pt x="1017849" y="0"/>
                </a:cubicBezTo>
                <a:cubicBezTo>
                  <a:pt x="1165889" y="31965"/>
                  <a:pt x="1318663" y="6379"/>
                  <a:pt x="1594184" y="0"/>
                </a:cubicBezTo>
                <a:cubicBezTo>
                  <a:pt x="1869706" y="-6379"/>
                  <a:pt x="1968287" y="-9815"/>
                  <a:pt x="2140186" y="0"/>
                </a:cubicBezTo>
                <a:cubicBezTo>
                  <a:pt x="2312085" y="9815"/>
                  <a:pt x="2443845" y="-21413"/>
                  <a:pt x="2686187" y="0"/>
                </a:cubicBezTo>
                <a:cubicBezTo>
                  <a:pt x="2928529" y="21413"/>
                  <a:pt x="3186893" y="34078"/>
                  <a:pt x="3383856" y="0"/>
                </a:cubicBezTo>
                <a:cubicBezTo>
                  <a:pt x="3590211" y="40982"/>
                  <a:pt x="3738775" y="192568"/>
                  <a:pt x="3734370" y="350514"/>
                </a:cubicBezTo>
                <a:cubicBezTo>
                  <a:pt x="3728524" y="494370"/>
                  <a:pt x="3721813" y="680392"/>
                  <a:pt x="3734370" y="845891"/>
                </a:cubicBezTo>
                <a:cubicBezTo>
                  <a:pt x="3746927" y="1011390"/>
                  <a:pt x="3710529" y="1178560"/>
                  <a:pt x="3734370" y="1341268"/>
                </a:cubicBezTo>
                <a:cubicBezTo>
                  <a:pt x="3758211" y="1503976"/>
                  <a:pt x="3741063" y="1610726"/>
                  <a:pt x="3734370" y="1752525"/>
                </a:cubicBezTo>
                <a:cubicBezTo>
                  <a:pt x="3732207" y="1965959"/>
                  <a:pt x="3542339" y="2128226"/>
                  <a:pt x="3383856" y="2103039"/>
                </a:cubicBezTo>
                <a:cubicBezTo>
                  <a:pt x="3221635" y="2113139"/>
                  <a:pt x="3056014" y="2089104"/>
                  <a:pt x="2837854" y="2103039"/>
                </a:cubicBezTo>
                <a:cubicBezTo>
                  <a:pt x="2619694" y="2116974"/>
                  <a:pt x="2576733" y="2116409"/>
                  <a:pt x="2322186" y="2103039"/>
                </a:cubicBezTo>
                <a:cubicBezTo>
                  <a:pt x="2067639" y="2089669"/>
                  <a:pt x="1946693" y="2133502"/>
                  <a:pt x="1654851" y="2103039"/>
                </a:cubicBezTo>
                <a:cubicBezTo>
                  <a:pt x="1363009" y="2072576"/>
                  <a:pt x="1281327" y="2118858"/>
                  <a:pt x="1139183" y="2103039"/>
                </a:cubicBezTo>
                <a:cubicBezTo>
                  <a:pt x="997039" y="2087220"/>
                  <a:pt x="722947" y="2132345"/>
                  <a:pt x="350514" y="2103039"/>
                </a:cubicBezTo>
                <a:cubicBezTo>
                  <a:pt x="175926" y="2092525"/>
                  <a:pt x="23239" y="1904165"/>
                  <a:pt x="0" y="1752525"/>
                </a:cubicBezTo>
                <a:cubicBezTo>
                  <a:pt x="10187" y="1565392"/>
                  <a:pt x="4463" y="1507094"/>
                  <a:pt x="0" y="1271168"/>
                </a:cubicBezTo>
                <a:cubicBezTo>
                  <a:pt x="-4463" y="1035242"/>
                  <a:pt x="19697" y="906055"/>
                  <a:pt x="0" y="789811"/>
                </a:cubicBezTo>
                <a:cubicBezTo>
                  <a:pt x="-19697" y="673567"/>
                  <a:pt x="20165" y="562063"/>
                  <a:pt x="0" y="350514"/>
                </a:cubicBezTo>
                <a:close/>
              </a:path>
            </a:pathLst>
          </a:custGeom>
          <a:solidFill>
            <a:schemeClr val="bg1"/>
          </a:solidFill>
          <a:ln>
            <a:solidFill>
              <a:srgbClr val="E5461B"/>
            </a:solidFill>
            <a:extLst>
              <a:ext uri="{C807C97D-BFC1-408E-A445-0C87EB9F89A2}">
                <ask:lineSketchStyleProps xmlns:ask="http://schemas.microsoft.com/office/drawing/2018/sketchyshapes" sd="3936223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tx1"/>
                </a:solidFill>
              </a:rPr>
              <a:t>Affald / madspild</a:t>
            </a:r>
          </a:p>
          <a:p>
            <a:pPr algn="ctr"/>
            <a:r>
              <a:rPr lang="da-DK" sz="1400" dirty="0">
                <a:solidFill>
                  <a:schemeClr val="tx1"/>
                </a:solidFill>
              </a:rPr>
              <a:t>Undersøg hvor meget mad I smider ud på 3 dage I jeres familie.</a:t>
            </a:r>
          </a:p>
          <a:p>
            <a:pPr algn="ctr"/>
            <a:r>
              <a:rPr lang="da-DK" sz="1400" dirty="0">
                <a:solidFill>
                  <a:schemeClr val="tx1"/>
                </a:solidFill>
              </a:rPr>
              <a:t>Undersøg hvor meget mad smides der ud på skolen om dagen.</a:t>
            </a:r>
          </a:p>
          <a:p>
            <a:pPr algn="ctr"/>
            <a:r>
              <a:rPr lang="da-DK" sz="1400" dirty="0">
                <a:solidFill>
                  <a:schemeClr val="tx1"/>
                </a:solidFill>
              </a:rPr>
              <a:t>Undersøg hvor meget mad der smides ud i jeres nærmeste dagligvarebutik.</a:t>
            </a:r>
          </a:p>
          <a:p>
            <a:pPr algn="ctr"/>
            <a:endParaRPr lang="da-DK" sz="1400" b="1" dirty="0">
              <a:solidFill>
                <a:schemeClr val="tx1"/>
              </a:solidFill>
            </a:endParaRPr>
          </a:p>
        </p:txBody>
      </p:sp>
      <p:sp>
        <p:nvSpPr>
          <p:cNvPr id="9" name="Rektangel: afrundede hjørner 8">
            <a:extLst>
              <a:ext uri="{FF2B5EF4-FFF2-40B4-BE49-F238E27FC236}">
                <a16:creationId xmlns:a16="http://schemas.microsoft.com/office/drawing/2014/main" id="{0383075E-4F9C-40D2-84FA-036AE0450590}"/>
              </a:ext>
            </a:extLst>
          </p:cNvPr>
          <p:cNvSpPr/>
          <p:nvPr/>
        </p:nvSpPr>
        <p:spPr>
          <a:xfrm>
            <a:off x="2356072" y="4539319"/>
            <a:ext cx="3734371" cy="2103039"/>
          </a:xfrm>
          <a:custGeom>
            <a:avLst/>
            <a:gdLst>
              <a:gd name="connsiteX0" fmla="*/ 0 w 3734371"/>
              <a:gd name="connsiteY0" fmla="*/ 350514 h 2103039"/>
              <a:gd name="connsiteX1" fmla="*/ 350514 w 3734371"/>
              <a:gd name="connsiteY1" fmla="*/ 0 h 2103039"/>
              <a:gd name="connsiteX2" fmla="*/ 1017849 w 3734371"/>
              <a:gd name="connsiteY2" fmla="*/ 0 h 2103039"/>
              <a:gd name="connsiteX3" fmla="*/ 1533518 w 3734371"/>
              <a:gd name="connsiteY3" fmla="*/ 0 h 2103039"/>
              <a:gd name="connsiteX4" fmla="*/ 2170520 w 3734371"/>
              <a:gd name="connsiteY4" fmla="*/ 0 h 2103039"/>
              <a:gd name="connsiteX5" fmla="*/ 2686188 w 3734371"/>
              <a:gd name="connsiteY5" fmla="*/ 0 h 2103039"/>
              <a:gd name="connsiteX6" fmla="*/ 3383857 w 3734371"/>
              <a:gd name="connsiteY6" fmla="*/ 0 h 2103039"/>
              <a:gd name="connsiteX7" fmla="*/ 3734371 w 3734371"/>
              <a:gd name="connsiteY7" fmla="*/ 350514 h 2103039"/>
              <a:gd name="connsiteX8" fmla="*/ 3734371 w 3734371"/>
              <a:gd name="connsiteY8" fmla="*/ 817851 h 2103039"/>
              <a:gd name="connsiteX9" fmla="*/ 3734371 w 3734371"/>
              <a:gd name="connsiteY9" fmla="*/ 1285188 h 2103039"/>
              <a:gd name="connsiteX10" fmla="*/ 3734371 w 3734371"/>
              <a:gd name="connsiteY10" fmla="*/ 1752525 h 2103039"/>
              <a:gd name="connsiteX11" fmla="*/ 3383857 w 3734371"/>
              <a:gd name="connsiteY11" fmla="*/ 2103039 h 2103039"/>
              <a:gd name="connsiteX12" fmla="*/ 2868189 w 3734371"/>
              <a:gd name="connsiteY12" fmla="*/ 2103039 h 2103039"/>
              <a:gd name="connsiteX13" fmla="*/ 2261520 w 3734371"/>
              <a:gd name="connsiteY13" fmla="*/ 2103039 h 2103039"/>
              <a:gd name="connsiteX14" fmla="*/ 1594185 w 3734371"/>
              <a:gd name="connsiteY14" fmla="*/ 2103039 h 2103039"/>
              <a:gd name="connsiteX15" fmla="*/ 926849 w 3734371"/>
              <a:gd name="connsiteY15" fmla="*/ 2103039 h 2103039"/>
              <a:gd name="connsiteX16" fmla="*/ 350514 w 3734371"/>
              <a:gd name="connsiteY16" fmla="*/ 2103039 h 2103039"/>
              <a:gd name="connsiteX17" fmla="*/ 0 w 3734371"/>
              <a:gd name="connsiteY17" fmla="*/ 1752525 h 2103039"/>
              <a:gd name="connsiteX18" fmla="*/ 0 w 3734371"/>
              <a:gd name="connsiteY18" fmla="*/ 1327248 h 2103039"/>
              <a:gd name="connsiteX19" fmla="*/ 0 w 3734371"/>
              <a:gd name="connsiteY19" fmla="*/ 831871 h 2103039"/>
              <a:gd name="connsiteX20" fmla="*/ 0 w 3734371"/>
              <a:gd name="connsiteY20" fmla="*/ 350514 h 2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1" h="2103039" fill="none" extrusionOk="0">
                <a:moveTo>
                  <a:pt x="0" y="350514"/>
                </a:moveTo>
                <a:cubicBezTo>
                  <a:pt x="26575" y="178627"/>
                  <a:pt x="152488" y="18423"/>
                  <a:pt x="350514" y="0"/>
                </a:cubicBezTo>
                <a:cubicBezTo>
                  <a:pt x="662879" y="366"/>
                  <a:pt x="697640" y="14829"/>
                  <a:pt x="1017849" y="0"/>
                </a:cubicBezTo>
                <a:cubicBezTo>
                  <a:pt x="1338059" y="-14829"/>
                  <a:pt x="1289632" y="11474"/>
                  <a:pt x="1533518" y="0"/>
                </a:cubicBezTo>
                <a:cubicBezTo>
                  <a:pt x="1777404" y="-11474"/>
                  <a:pt x="1938395" y="-31658"/>
                  <a:pt x="2170520" y="0"/>
                </a:cubicBezTo>
                <a:cubicBezTo>
                  <a:pt x="2402645" y="31658"/>
                  <a:pt x="2578496" y="15897"/>
                  <a:pt x="2686188" y="0"/>
                </a:cubicBezTo>
                <a:cubicBezTo>
                  <a:pt x="2793880" y="-15897"/>
                  <a:pt x="3188449" y="11205"/>
                  <a:pt x="3383857" y="0"/>
                </a:cubicBezTo>
                <a:cubicBezTo>
                  <a:pt x="3619443" y="5387"/>
                  <a:pt x="3751610" y="136804"/>
                  <a:pt x="3734371" y="350514"/>
                </a:cubicBezTo>
                <a:cubicBezTo>
                  <a:pt x="3715528" y="485354"/>
                  <a:pt x="3737095" y="682323"/>
                  <a:pt x="3734371" y="817851"/>
                </a:cubicBezTo>
                <a:cubicBezTo>
                  <a:pt x="3731647" y="953379"/>
                  <a:pt x="3724265" y="1110041"/>
                  <a:pt x="3734371" y="1285188"/>
                </a:cubicBezTo>
                <a:cubicBezTo>
                  <a:pt x="3744477" y="1460335"/>
                  <a:pt x="3720590" y="1532530"/>
                  <a:pt x="3734371" y="1752525"/>
                </a:cubicBezTo>
                <a:cubicBezTo>
                  <a:pt x="3735022" y="1953471"/>
                  <a:pt x="3557065" y="2111819"/>
                  <a:pt x="3383857" y="2103039"/>
                </a:cubicBezTo>
                <a:cubicBezTo>
                  <a:pt x="3233892" y="2115053"/>
                  <a:pt x="3116163" y="2124119"/>
                  <a:pt x="2868189" y="2103039"/>
                </a:cubicBezTo>
                <a:cubicBezTo>
                  <a:pt x="2620215" y="2081959"/>
                  <a:pt x="2408623" y="2091409"/>
                  <a:pt x="2261520" y="2103039"/>
                </a:cubicBezTo>
                <a:cubicBezTo>
                  <a:pt x="2114417" y="2114669"/>
                  <a:pt x="1789859" y="2103907"/>
                  <a:pt x="1594185" y="2103039"/>
                </a:cubicBezTo>
                <a:cubicBezTo>
                  <a:pt x="1398511" y="2102171"/>
                  <a:pt x="1143112" y="2090472"/>
                  <a:pt x="926849" y="2103039"/>
                </a:cubicBezTo>
                <a:cubicBezTo>
                  <a:pt x="710586" y="2115606"/>
                  <a:pt x="518982" y="2120594"/>
                  <a:pt x="350514" y="2103039"/>
                </a:cubicBezTo>
                <a:cubicBezTo>
                  <a:pt x="127317" y="2118583"/>
                  <a:pt x="-14917" y="1952840"/>
                  <a:pt x="0" y="1752525"/>
                </a:cubicBezTo>
                <a:cubicBezTo>
                  <a:pt x="13897" y="1660338"/>
                  <a:pt x="-9235" y="1484228"/>
                  <a:pt x="0" y="1327248"/>
                </a:cubicBezTo>
                <a:cubicBezTo>
                  <a:pt x="9235" y="1170268"/>
                  <a:pt x="5616" y="1042555"/>
                  <a:pt x="0" y="831871"/>
                </a:cubicBezTo>
                <a:cubicBezTo>
                  <a:pt x="-5616" y="621187"/>
                  <a:pt x="-16249" y="515526"/>
                  <a:pt x="0" y="350514"/>
                </a:cubicBezTo>
                <a:close/>
              </a:path>
              <a:path w="3734371" h="2103039" stroke="0" extrusionOk="0">
                <a:moveTo>
                  <a:pt x="0" y="350514"/>
                </a:moveTo>
                <a:cubicBezTo>
                  <a:pt x="11913" y="164263"/>
                  <a:pt x="154456" y="8789"/>
                  <a:pt x="350514" y="0"/>
                </a:cubicBezTo>
                <a:cubicBezTo>
                  <a:pt x="662621" y="6845"/>
                  <a:pt x="779695" y="-1989"/>
                  <a:pt x="987516" y="0"/>
                </a:cubicBezTo>
                <a:cubicBezTo>
                  <a:pt x="1195337" y="1989"/>
                  <a:pt x="1486090" y="-11818"/>
                  <a:pt x="1624518" y="0"/>
                </a:cubicBezTo>
                <a:cubicBezTo>
                  <a:pt x="1762946" y="11818"/>
                  <a:pt x="2049311" y="12936"/>
                  <a:pt x="2170520" y="0"/>
                </a:cubicBezTo>
                <a:cubicBezTo>
                  <a:pt x="2291729" y="-12936"/>
                  <a:pt x="2566865" y="24464"/>
                  <a:pt x="2837855" y="0"/>
                </a:cubicBezTo>
                <a:cubicBezTo>
                  <a:pt x="3108846" y="-24464"/>
                  <a:pt x="3223440" y="-8346"/>
                  <a:pt x="3383857" y="0"/>
                </a:cubicBezTo>
                <a:cubicBezTo>
                  <a:pt x="3548201" y="4582"/>
                  <a:pt x="3735401" y="125377"/>
                  <a:pt x="3734371" y="350514"/>
                </a:cubicBezTo>
                <a:cubicBezTo>
                  <a:pt x="3725916" y="519272"/>
                  <a:pt x="3718886" y="590061"/>
                  <a:pt x="3734371" y="775791"/>
                </a:cubicBezTo>
                <a:cubicBezTo>
                  <a:pt x="3749856" y="961521"/>
                  <a:pt x="3738446" y="1042747"/>
                  <a:pt x="3734371" y="1243128"/>
                </a:cubicBezTo>
                <a:cubicBezTo>
                  <a:pt x="3730296" y="1443509"/>
                  <a:pt x="3732914" y="1630683"/>
                  <a:pt x="3734371" y="1752525"/>
                </a:cubicBezTo>
                <a:cubicBezTo>
                  <a:pt x="3710991" y="1938162"/>
                  <a:pt x="3555199" y="2145866"/>
                  <a:pt x="3383857" y="2103039"/>
                </a:cubicBezTo>
                <a:cubicBezTo>
                  <a:pt x="3235106" y="2071290"/>
                  <a:pt x="3002698" y="2085204"/>
                  <a:pt x="2716522" y="2103039"/>
                </a:cubicBezTo>
                <a:cubicBezTo>
                  <a:pt x="2430347" y="2120874"/>
                  <a:pt x="2449666" y="2084153"/>
                  <a:pt x="2200853" y="2103039"/>
                </a:cubicBezTo>
                <a:cubicBezTo>
                  <a:pt x="1952040" y="2121925"/>
                  <a:pt x="1795110" y="2103370"/>
                  <a:pt x="1563851" y="2103039"/>
                </a:cubicBezTo>
                <a:cubicBezTo>
                  <a:pt x="1332592" y="2102708"/>
                  <a:pt x="1214125" y="2088760"/>
                  <a:pt x="957183" y="2103039"/>
                </a:cubicBezTo>
                <a:cubicBezTo>
                  <a:pt x="700241" y="2117318"/>
                  <a:pt x="586699" y="2130926"/>
                  <a:pt x="350514" y="2103039"/>
                </a:cubicBezTo>
                <a:cubicBezTo>
                  <a:pt x="167013" y="2112226"/>
                  <a:pt x="-3667" y="1952537"/>
                  <a:pt x="0" y="1752525"/>
                </a:cubicBezTo>
                <a:cubicBezTo>
                  <a:pt x="12466" y="1536217"/>
                  <a:pt x="20530" y="1433657"/>
                  <a:pt x="0" y="1285188"/>
                </a:cubicBezTo>
                <a:cubicBezTo>
                  <a:pt x="-20530" y="1136719"/>
                  <a:pt x="13639" y="940677"/>
                  <a:pt x="0" y="845891"/>
                </a:cubicBezTo>
                <a:cubicBezTo>
                  <a:pt x="-13639" y="751105"/>
                  <a:pt x="3105" y="492798"/>
                  <a:pt x="0" y="350514"/>
                </a:cubicBezTo>
                <a:close/>
              </a:path>
            </a:pathLst>
          </a:custGeom>
          <a:solidFill>
            <a:schemeClr val="bg1"/>
          </a:solidFill>
          <a:ln>
            <a:solidFill>
              <a:srgbClr val="E5461B"/>
            </a:solidFill>
            <a:extLst>
              <a:ext uri="{C807C97D-BFC1-408E-A445-0C87EB9F89A2}">
                <ask:lineSketchStyleProps xmlns:ask="http://schemas.microsoft.com/office/drawing/2018/sketchyshapes" sd="80046884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tx1"/>
                </a:solidFill>
              </a:rPr>
              <a:t>Servering</a:t>
            </a:r>
          </a:p>
          <a:p>
            <a:pPr algn="ctr"/>
            <a:r>
              <a:rPr lang="da-DK" sz="1400" dirty="0">
                <a:solidFill>
                  <a:schemeClr val="tx1"/>
                </a:solidFill>
              </a:rPr>
              <a:t>Undersøg hvor meget affald der skabes ved jeres frokost/madpakke.</a:t>
            </a:r>
          </a:p>
          <a:p>
            <a:pPr algn="ctr"/>
            <a:endParaRPr lang="da-DK" sz="1200" dirty="0">
              <a:solidFill>
                <a:schemeClr val="tx1"/>
              </a:solidFill>
            </a:endParaRPr>
          </a:p>
          <a:p>
            <a:pPr algn="ctr"/>
            <a:r>
              <a:rPr lang="da-DK" sz="1400" dirty="0">
                <a:solidFill>
                  <a:schemeClr val="tx1"/>
                </a:solidFill>
              </a:rPr>
              <a:t>Find ideer til hvordan der kunne være mindre eller bedre affald fra jeres frokost!</a:t>
            </a:r>
          </a:p>
          <a:p>
            <a:pPr algn="ctr"/>
            <a:r>
              <a:rPr lang="da-DK" sz="1400" dirty="0">
                <a:solidFill>
                  <a:schemeClr val="tx1"/>
                </a:solidFill>
              </a:rPr>
              <a:t>(hvilken slags affald er værst og hvilken er bedst?)</a:t>
            </a:r>
          </a:p>
        </p:txBody>
      </p:sp>
      <p:sp>
        <p:nvSpPr>
          <p:cNvPr id="10" name="Rektangel: afrundede hjørner 9">
            <a:extLst>
              <a:ext uri="{FF2B5EF4-FFF2-40B4-BE49-F238E27FC236}">
                <a16:creationId xmlns:a16="http://schemas.microsoft.com/office/drawing/2014/main" id="{2CD34DC6-C8B0-4CB7-BB1C-334B946AC685}"/>
              </a:ext>
            </a:extLst>
          </p:cNvPr>
          <p:cNvSpPr/>
          <p:nvPr/>
        </p:nvSpPr>
        <p:spPr>
          <a:xfrm>
            <a:off x="372534" y="2243341"/>
            <a:ext cx="3734372" cy="2103039"/>
          </a:xfrm>
          <a:custGeom>
            <a:avLst/>
            <a:gdLst>
              <a:gd name="connsiteX0" fmla="*/ 0 w 3734372"/>
              <a:gd name="connsiteY0" fmla="*/ 350514 h 2103039"/>
              <a:gd name="connsiteX1" fmla="*/ 350514 w 3734372"/>
              <a:gd name="connsiteY1" fmla="*/ 0 h 2103039"/>
              <a:gd name="connsiteX2" fmla="*/ 957183 w 3734372"/>
              <a:gd name="connsiteY2" fmla="*/ 0 h 2103039"/>
              <a:gd name="connsiteX3" fmla="*/ 1472851 w 3734372"/>
              <a:gd name="connsiteY3" fmla="*/ 0 h 2103039"/>
              <a:gd name="connsiteX4" fmla="*/ 2018853 w 3734372"/>
              <a:gd name="connsiteY4" fmla="*/ 0 h 2103039"/>
              <a:gd name="connsiteX5" fmla="*/ 2534522 w 3734372"/>
              <a:gd name="connsiteY5" fmla="*/ 0 h 2103039"/>
              <a:gd name="connsiteX6" fmla="*/ 3383858 w 3734372"/>
              <a:gd name="connsiteY6" fmla="*/ 0 h 2103039"/>
              <a:gd name="connsiteX7" fmla="*/ 3734372 w 3734372"/>
              <a:gd name="connsiteY7" fmla="*/ 350514 h 2103039"/>
              <a:gd name="connsiteX8" fmla="*/ 3734372 w 3734372"/>
              <a:gd name="connsiteY8" fmla="*/ 775791 h 2103039"/>
              <a:gd name="connsiteX9" fmla="*/ 3734372 w 3734372"/>
              <a:gd name="connsiteY9" fmla="*/ 1243128 h 2103039"/>
              <a:gd name="connsiteX10" fmla="*/ 3734372 w 3734372"/>
              <a:gd name="connsiteY10" fmla="*/ 1752525 h 2103039"/>
              <a:gd name="connsiteX11" fmla="*/ 3383858 w 3734372"/>
              <a:gd name="connsiteY11" fmla="*/ 2103039 h 2103039"/>
              <a:gd name="connsiteX12" fmla="*/ 2837856 w 3734372"/>
              <a:gd name="connsiteY12" fmla="*/ 2103039 h 2103039"/>
              <a:gd name="connsiteX13" fmla="*/ 2322188 w 3734372"/>
              <a:gd name="connsiteY13" fmla="*/ 2103039 h 2103039"/>
              <a:gd name="connsiteX14" fmla="*/ 1806519 w 3734372"/>
              <a:gd name="connsiteY14" fmla="*/ 2103039 h 2103039"/>
              <a:gd name="connsiteX15" fmla="*/ 1290851 w 3734372"/>
              <a:gd name="connsiteY15" fmla="*/ 2103039 h 2103039"/>
              <a:gd name="connsiteX16" fmla="*/ 350514 w 3734372"/>
              <a:gd name="connsiteY16" fmla="*/ 2103039 h 2103039"/>
              <a:gd name="connsiteX17" fmla="*/ 0 w 3734372"/>
              <a:gd name="connsiteY17" fmla="*/ 1752525 h 2103039"/>
              <a:gd name="connsiteX18" fmla="*/ 0 w 3734372"/>
              <a:gd name="connsiteY18" fmla="*/ 1299208 h 2103039"/>
              <a:gd name="connsiteX19" fmla="*/ 0 w 3734372"/>
              <a:gd name="connsiteY19" fmla="*/ 803831 h 2103039"/>
              <a:gd name="connsiteX20" fmla="*/ 0 w 3734372"/>
              <a:gd name="connsiteY20" fmla="*/ 350514 h 2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2" h="2103039" fill="none" extrusionOk="0">
                <a:moveTo>
                  <a:pt x="0" y="350514"/>
                </a:moveTo>
                <a:cubicBezTo>
                  <a:pt x="13266" y="121231"/>
                  <a:pt x="138470" y="6568"/>
                  <a:pt x="350514" y="0"/>
                </a:cubicBezTo>
                <a:cubicBezTo>
                  <a:pt x="558570" y="988"/>
                  <a:pt x="671245" y="-565"/>
                  <a:pt x="957183" y="0"/>
                </a:cubicBezTo>
                <a:cubicBezTo>
                  <a:pt x="1243121" y="565"/>
                  <a:pt x="1329792" y="-11340"/>
                  <a:pt x="1472851" y="0"/>
                </a:cubicBezTo>
                <a:cubicBezTo>
                  <a:pt x="1615910" y="11340"/>
                  <a:pt x="1767367" y="-2689"/>
                  <a:pt x="2018853" y="0"/>
                </a:cubicBezTo>
                <a:cubicBezTo>
                  <a:pt x="2270339" y="2689"/>
                  <a:pt x="2349023" y="24645"/>
                  <a:pt x="2534522" y="0"/>
                </a:cubicBezTo>
                <a:cubicBezTo>
                  <a:pt x="2720021" y="-24645"/>
                  <a:pt x="3175149" y="4501"/>
                  <a:pt x="3383858" y="0"/>
                </a:cubicBezTo>
                <a:cubicBezTo>
                  <a:pt x="3578848" y="-15178"/>
                  <a:pt x="3762992" y="147838"/>
                  <a:pt x="3734372" y="350514"/>
                </a:cubicBezTo>
                <a:cubicBezTo>
                  <a:pt x="3736216" y="443631"/>
                  <a:pt x="3729581" y="578206"/>
                  <a:pt x="3734372" y="775791"/>
                </a:cubicBezTo>
                <a:cubicBezTo>
                  <a:pt x="3739163" y="973376"/>
                  <a:pt x="3733306" y="1038609"/>
                  <a:pt x="3734372" y="1243128"/>
                </a:cubicBezTo>
                <a:cubicBezTo>
                  <a:pt x="3735438" y="1447647"/>
                  <a:pt x="3736858" y="1512601"/>
                  <a:pt x="3734372" y="1752525"/>
                </a:cubicBezTo>
                <a:cubicBezTo>
                  <a:pt x="3745624" y="1961292"/>
                  <a:pt x="3582585" y="2110284"/>
                  <a:pt x="3383858" y="2103039"/>
                </a:cubicBezTo>
                <a:cubicBezTo>
                  <a:pt x="3170358" y="2118939"/>
                  <a:pt x="3054367" y="2087024"/>
                  <a:pt x="2837856" y="2103039"/>
                </a:cubicBezTo>
                <a:cubicBezTo>
                  <a:pt x="2621345" y="2119054"/>
                  <a:pt x="2426654" y="2104390"/>
                  <a:pt x="2322188" y="2103039"/>
                </a:cubicBezTo>
                <a:cubicBezTo>
                  <a:pt x="2217722" y="2101688"/>
                  <a:pt x="1913505" y="2118348"/>
                  <a:pt x="1806519" y="2103039"/>
                </a:cubicBezTo>
                <a:cubicBezTo>
                  <a:pt x="1699533" y="2087730"/>
                  <a:pt x="1502931" y="2102387"/>
                  <a:pt x="1290851" y="2103039"/>
                </a:cubicBezTo>
                <a:cubicBezTo>
                  <a:pt x="1078771" y="2103691"/>
                  <a:pt x="632722" y="2069625"/>
                  <a:pt x="350514" y="2103039"/>
                </a:cubicBezTo>
                <a:cubicBezTo>
                  <a:pt x="157828" y="2096991"/>
                  <a:pt x="-6895" y="1951829"/>
                  <a:pt x="0" y="1752525"/>
                </a:cubicBezTo>
                <a:cubicBezTo>
                  <a:pt x="-13091" y="1614688"/>
                  <a:pt x="15258" y="1465887"/>
                  <a:pt x="0" y="1299208"/>
                </a:cubicBezTo>
                <a:cubicBezTo>
                  <a:pt x="-15258" y="1132529"/>
                  <a:pt x="5419" y="986348"/>
                  <a:pt x="0" y="803831"/>
                </a:cubicBezTo>
                <a:cubicBezTo>
                  <a:pt x="-5419" y="621314"/>
                  <a:pt x="12380" y="474248"/>
                  <a:pt x="0" y="350514"/>
                </a:cubicBezTo>
                <a:close/>
              </a:path>
              <a:path w="3734372" h="2103039" stroke="0" extrusionOk="0">
                <a:moveTo>
                  <a:pt x="0" y="350514"/>
                </a:moveTo>
                <a:cubicBezTo>
                  <a:pt x="-12305" y="178859"/>
                  <a:pt x="184093" y="-10393"/>
                  <a:pt x="350514" y="0"/>
                </a:cubicBezTo>
                <a:cubicBezTo>
                  <a:pt x="502046" y="-15420"/>
                  <a:pt x="743293" y="1925"/>
                  <a:pt x="957183" y="0"/>
                </a:cubicBezTo>
                <a:cubicBezTo>
                  <a:pt x="1171073" y="-1925"/>
                  <a:pt x="1346767" y="25764"/>
                  <a:pt x="1563852" y="0"/>
                </a:cubicBezTo>
                <a:cubicBezTo>
                  <a:pt x="1780937" y="-25764"/>
                  <a:pt x="1967756" y="19359"/>
                  <a:pt x="2140187" y="0"/>
                </a:cubicBezTo>
                <a:cubicBezTo>
                  <a:pt x="2312619" y="-19359"/>
                  <a:pt x="2544487" y="-1784"/>
                  <a:pt x="2716522" y="0"/>
                </a:cubicBezTo>
                <a:cubicBezTo>
                  <a:pt x="2888558" y="1784"/>
                  <a:pt x="3113046" y="9773"/>
                  <a:pt x="3383858" y="0"/>
                </a:cubicBezTo>
                <a:cubicBezTo>
                  <a:pt x="3602058" y="-20117"/>
                  <a:pt x="3747073" y="198212"/>
                  <a:pt x="3734372" y="350514"/>
                </a:cubicBezTo>
                <a:cubicBezTo>
                  <a:pt x="3732297" y="525195"/>
                  <a:pt x="3753179" y="667897"/>
                  <a:pt x="3734372" y="831871"/>
                </a:cubicBezTo>
                <a:cubicBezTo>
                  <a:pt x="3715565" y="995845"/>
                  <a:pt x="3734033" y="1122546"/>
                  <a:pt x="3734372" y="1299208"/>
                </a:cubicBezTo>
                <a:cubicBezTo>
                  <a:pt x="3734711" y="1475870"/>
                  <a:pt x="3743687" y="1556330"/>
                  <a:pt x="3734372" y="1752525"/>
                </a:cubicBezTo>
                <a:cubicBezTo>
                  <a:pt x="3759166" y="1964351"/>
                  <a:pt x="3589406" y="2109231"/>
                  <a:pt x="3383858" y="2103039"/>
                </a:cubicBezTo>
                <a:cubicBezTo>
                  <a:pt x="3175547" y="2115251"/>
                  <a:pt x="2924027" y="2079017"/>
                  <a:pt x="2716522" y="2103039"/>
                </a:cubicBezTo>
                <a:cubicBezTo>
                  <a:pt x="2509017" y="2127061"/>
                  <a:pt x="2218689" y="2070070"/>
                  <a:pt x="2049187" y="2103039"/>
                </a:cubicBezTo>
                <a:cubicBezTo>
                  <a:pt x="1879685" y="2136008"/>
                  <a:pt x="1749744" y="2079281"/>
                  <a:pt x="1533518" y="2103039"/>
                </a:cubicBezTo>
                <a:cubicBezTo>
                  <a:pt x="1317292" y="2126797"/>
                  <a:pt x="1190067" y="2127988"/>
                  <a:pt x="866182" y="2103039"/>
                </a:cubicBezTo>
                <a:cubicBezTo>
                  <a:pt x="542297" y="2078090"/>
                  <a:pt x="466747" y="2102833"/>
                  <a:pt x="350514" y="2103039"/>
                </a:cubicBezTo>
                <a:cubicBezTo>
                  <a:pt x="183629" y="2102295"/>
                  <a:pt x="-4039" y="1918138"/>
                  <a:pt x="0" y="1752525"/>
                </a:cubicBezTo>
                <a:cubicBezTo>
                  <a:pt x="12490" y="1632391"/>
                  <a:pt x="8363" y="1523155"/>
                  <a:pt x="0" y="1313228"/>
                </a:cubicBezTo>
                <a:cubicBezTo>
                  <a:pt x="-8363" y="1103301"/>
                  <a:pt x="20300" y="1024417"/>
                  <a:pt x="0" y="887952"/>
                </a:cubicBezTo>
                <a:cubicBezTo>
                  <a:pt x="-20300" y="751487"/>
                  <a:pt x="-20889" y="603140"/>
                  <a:pt x="0" y="350514"/>
                </a:cubicBezTo>
                <a:close/>
              </a:path>
            </a:pathLst>
          </a:custGeom>
          <a:solidFill>
            <a:schemeClr val="bg1"/>
          </a:solidFill>
          <a:ln>
            <a:solidFill>
              <a:srgbClr val="E5461B"/>
            </a:solidFill>
            <a:extLst>
              <a:ext uri="{C807C97D-BFC1-408E-A445-0C87EB9F89A2}">
                <ask:lineSketchStyleProps xmlns:ask="http://schemas.microsoft.com/office/drawing/2018/sketchyshapes" sd="37859998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r>
              <a:rPr lang="da-DK" sz="3200" dirty="0">
                <a:solidFill>
                  <a:schemeClr val="tx1"/>
                </a:solidFill>
              </a:rPr>
              <a:t>Råvarerne</a:t>
            </a:r>
          </a:p>
          <a:p>
            <a:pPr algn="ctr"/>
            <a:r>
              <a:rPr lang="da-DK" sz="1400" dirty="0">
                <a:solidFill>
                  <a:schemeClr val="tx1"/>
                </a:solidFill>
              </a:rPr>
              <a:t>Undersøg hvilke lande råvarerne til jeres aftensmad kommer fra.</a:t>
            </a:r>
          </a:p>
          <a:p>
            <a:pPr algn="ctr"/>
            <a:r>
              <a:rPr lang="da-DK" sz="1400" dirty="0">
                <a:solidFill>
                  <a:schemeClr val="tx1"/>
                </a:solidFill>
              </a:rPr>
              <a:t>Undersøg hvilke årstid der er højsæson for råvarerne til jeres aftensmad.</a:t>
            </a:r>
          </a:p>
          <a:p>
            <a:pPr algn="ctr"/>
            <a:r>
              <a:rPr lang="da-DK" sz="1400" dirty="0">
                <a:solidFill>
                  <a:schemeClr val="tx1"/>
                </a:solidFill>
              </a:rPr>
              <a:t>Undersøg CO2 aftrykket fra jeres aftensmad. </a:t>
            </a:r>
          </a:p>
          <a:p>
            <a:pPr algn="ctr"/>
            <a:r>
              <a:rPr lang="da-DK" sz="1400" dirty="0">
                <a:solidFill>
                  <a:schemeClr val="tx1"/>
                </a:solidFill>
              </a:rPr>
              <a:t>I kan finde forskellige oversigter fx </a:t>
            </a:r>
            <a:r>
              <a:rPr lang="da-DK" sz="1400" dirty="0">
                <a:solidFill>
                  <a:schemeClr val="tx1"/>
                </a:solidFill>
                <a:hlinkClick r:id="rId3"/>
              </a:rPr>
              <a:t>denne</a:t>
            </a:r>
            <a:r>
              <a:rPr lang="da-DK" sz="1400" dirty="0">
                <a:solidFill>
                  <a:schemeClr val="tx1"/>
                </a:solidFill>
              </a:rPr>
              <a:t>.</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11" name="Rektangel: afrundede hjørner 10">
            <a:extLst>
              <a:ext uri="{FF2B5EF4-FFF2-40B4-BE49-F238E27FC236}">
                <a16:creationId xmlns:a16="http://schemas.microsoft.com/office/drawing/2014/main" id="{D88F1F6C-2F3A-4147-ACB5-397C0B6C6706}"/>
              </a:ext>
            </a:extLst>
          </p:cNvPr>
          <p:cNvSpPr/>
          <p:nvPr/>
        </p:nvSpPr>
        <p:spPr>
          <a:xfrm>
            <a:off x="4268430" y="2151091"/>
            <a:ext cx="3734371" cy="2195290"/>
          </a:xfrm>
          <a:custGeom>
            <a:avLst/>
            <a:gdLst>
              <a:gd name="connsiteX0" fmla="*/ 0 w 3734371"/>
              <a:gd name="connsiteY0" fmla="*/ 365889 h 2195290"/>
              <a:gd name="connsiteX1" fmla="*/ 365889 w 3734371"/>
              <a:gd name="connsiteY1" fmla="*/ 0 h 2195290"/>
              <a:gd name="connsiteX2" fmla="*/ 996434 w 3734371"/>
              <a:gd name="connsiteY2" fmla="*/ 0 h 2195290"/>
              <a:gd name="connsiteX3" fmla="*/ 1657004 w 3734371"/>
              <a:gd name="connsiteY3" fmla="*/ 0 h 2195290"/>
              <a:gd name="connsiteX4" fmla="*/ 2287549 w 3734371"/>
              <a:gd name="connsiteY4" fmla="*/ 0 h 2195290"/>
              <a:gd name="connsiteX5" fmla="*/ 3368482 w 3734371"/>
              <a:gd name="connsiteY5" fmla="*/ 0 h 2195290"/>
              <a:gd name="connsiteX6" fmla="*/ 3734371 w 3734371"/>
              <a:gd name="connsiteY6" fmla="*/ 365889 h 2195290"/>
              <a:gd name="connsiteX7" fmla="*/ 3734371 w 3734371"/>
              <a:gd name="connsiteY7" fmla="*/ 868361 h 2195290"/>
              <a:gd name="connsiteX8" fmla="*/ 3734371 w 3734371"/>
              <a:gd name="connsiteY8" fmla="*/ 1312293 h 2195290"/>
              <a:gd name="connsiteX9" fmla="*/ 3734371 w 3734371"/>
              <a:gd name="connsiteY9" fmla="*/ 1829401 h 2195290"/>
              <a:gd name="connsiteX10" fmla="*/ 3368482 w 3734371"/>
              <a:gd name="connsiteY10" fmla="*/ 2195290 h 2195290"/>
              <a:gd name="connsiteX11" fmla="*/ 2828015 w 3734371"/>
              <a:gd name="connsiteY11" fmla="*/ 2195290 h 2195290"/>
              <a:gd name="connsiteX12" fmla="*/ 2257523 w 3734371"/>
              <a:gd name="connsiteY12" fmla="*/ 2195290 h 2195290"/>
              <a:gd name="connsiteX13" fmla="*/ 1596952 w 3734371"/>
              <a:gd name="connsiteY13" fmla="*/ 2195290 h 2195290"/>
              <a:gd name="connsiteX14" fmla="*/ 966408 w 3734371"/>
              <a:gd name="connsiteY14" fmla="*/ 2195290 h 2195290"/>
              <a:gd name="connsiteX15" fmla="*/ 365889 w 3734371"/>
              <a:gd name="connsiteY15" fmla="*/ 2195290 h 2195290"/>
              <a:gd name="connsiteX16" fmla="*/ 0 w 3734371"/>
              <a:gd name="connsiteY16" fmla="*/ 1829401 h 2195290"/>
              <a:gd name="connsiteX17" fmla="*/ 0 w 3734371"/>
              <a:gd name="connsiteY17" fmla="*/ 1312293 h 2195290"/>
              <a:gd name="connsiteX18" fmla="*/ 0 w 3734371"/>
              <a:gd name="connsiteY18" fmla="*/ 795186 h 2195290"/>
              <a:gd name="connsiteX19" fmla="*/ 0 w 3734371"/>
              <a:gd name="connsiteY19" fmla="*/ 365889 h 219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4371" h="2195290" fill="none" extrusionOk="0">
                <a:moveTo>
                  <a:pt x="0" y="365889"/>
                </a:moveTo>
                <a:cubicBezTo>
                  <a:pt x="15748" y="180116"/>
                  <a:pt x="157467" y="-9535"/>
                  <a:pt x="365889" y="0"/>
                </a:cubicBezTo>
                <a:cubicBezTo>
                  <a:pt x="527815" y="22992"/>
                  <a:pt x="826068" y="880"/>
                  <a:pt x="996434" y="0"/>
                </a:cubicBezTo>
                <a:cubicBezTo>
                  <a:pt x="1166801" y="-880"/>
                  <a:pt x="1462146" y="12831"/>
                  <a:pt x="1657004" y="0"/>
                </a:cubicBezTo>
                <a:cubicBezTo>
                  <a:pt x="1851862" y="-12831"/>
                  <a:pt x="2132576" y="19446"/>
                  <a:pt x="2287549" y="0"/>
                </a:cubicBezTo>
                <a:cubicBezTo>
                  <a:pt x="2442523" y="-19446"/>
                  <a:pt x="3007828" y="-17339"/>
                  <a:pt x="3368482" y="0"/>
                </a:cubicBezTo>
                <a:cubicBezTo>
                  <a:pt x="3577852" y="15633"/>
                  <a:pt x="3713383" y="161946"/>
                  <a:pt x="3734371" y="365889"/>
                </a:cubicBezTo>
                <a:cubicBezTo>
                  <a:pt x="3747424" y="517993"/>
                  <a:pt x="3759214" y="730868"/>
                  <a:pt x="3734371" y="868361"/>
                </a:cubicBezTo>
                <a:cubicBezTo>
                  <a:pt x="3709528" y="1005854"/>
                  <a:pt x="3716872" y="1193029"/>
                  <a:pt x="3734371" y="1312293"/>
                </a:cubicBezTo>
                <a:cubicBezTo>
                  <a:pt x="3751870" y="1431557"/>
                  <a:pt x="3758821" y="1608604"/>
                  <a:pt x="3734371" y="1829401"/>
                </a:cubicBezTo>
                <a:cubicBezTo>
                  <a:pt x="3719065" y="2006888"/>
                  <a:pt x="3552426" y="2200037"/>
                  <a:pt x="3368482" y="2195290"/>
                </a:cubicBezTo>
                <a:cubicBezTo>
                  <a:pt x="3183179" y="2206713"/>
                  <a:pt x="3061509" y="2183282"/>
                  <a:pt x="2828015" y="2195290"/>
                </a:cubicBezTo>
                <a:cubicBezTo>
                  <a:pt x="2594521" y="2207298"/>
                  <a:pt x="2523153" y="2216710"/>
                  <a:pt x="2257523" y="2195290"/>
                </a:cubicBezTo>
                <a:cubicBezTo>
                  <a:pt x="1991893" y="2173870"/>
                  <a:pt x="1912137" y="2224067"/>
                  <a:pt x="1596952" y="2195290"/>
                </a:cubicBezTo>
                <a:cubicBezTo>
                  <a:pt x="1281767" y="2166513"/>
                  <a:pt x="1186684" y="2224211"/>
                  <a:pt x="966408" y="2195290"/>
                </a:cubicBezTo>
                <a:cubicBezTo>
                  <a:pt x="746132" y="2166369"/>
                  <a:pt x="613912" y="2207821"/>
                  <a:pt x="365889" y="2195290"/>
                </a:cubicBezTo>
                <a:cubicBezTo>
                  <a:pt x="176101" y="2221714"/>
                  <a:pt x="10413" y="2010032"/>
                  <a:pt x="0" y="1829401"/>
                </a:cubicBezTo>
                <a:cubicBezTo>
                  <a:pt x="22309" y="1660661"/>
                  <a:pt x="-18763" y="1453318"/>
                  <a:pt x="0" y="1312293"/>
                </a:cubicBezTo>
                <a:cubicBezTo>
                  <a:pt x="18763" y="1171268"/>
                  <a:pt x="12309" y="1030389"/>
                  <a:pt x="0" y="795186"/>
                </a:cubicBezTo>
                <a:cubicBezTo>
                  <a:pt x="-12309" y="559983"/>
                  <a:pt x="-6545" y="503195"/>
                  <a:pt x="0" y="365889"/>
                </a:cubicBezTo>
                <a:close/>
              </a:path>
              <a:path w="3734371" h="2195290" stroke="0" extrusionOk="0">
                <a:moveTo>
                  <a:pt x="0" y="365889"/>
                </a:moveTo>
                <a:cubicBezTo>
                  <a:pt x="-20373" y="175645"/>
                  <a:pt x="160572" y="6450"/>
                  <a:pt x="365889" y="0"/>
                </a:cubicBezTo>
                <a:cubicBezTo>
                  <a:pt x="630602" y="-9822"/>
                  <a:pt x="781409" y="-5804"/>
                  <a:pt x="966408" y="0"/>
                </a:cubicBezTo>
                <a:cubicBezTo>
                  <a:pt x="1151407" y="5804"/>
                  <a:pt x="1305297" y="18521"/>
                  <a:pt x="1476848" y="0"/>
                </a:cubicBezTo>
                <a:cubicBezTo>
                  <a:pt x="1648399" y="-18521"/>
                  <a:pt x="1841770" y="792"/>
                  <a:pt x="2077367" y="0"/>
                </a:cubicBezTo>
                <a:cubicBezTo>
                  <a:pt x="2312964" y="-792"/>
                  <a:pt x="2404577" y="-26613"/>
                  <a:pt x="2677886" y="0"/>
                </a:cubicBezTo>
                <a:cubicBezTo>
                  <a:pt x="2951195" y="26613"/>
                  <a:pt x="3211090" y="32883"/>
                  <a:pt x="3368482" y="0"/>
                </a:cubicBezTo>
                <a:cubicBezTo>
                  <a:pt x="3582191" y="-42623"/>
                  <a:pt x="3762912" y="135103"/>
                  <a:pt x="3734371" y="365889"/>
                </a:cubicBezTo>
                <a:cubicBezTo>
                  <a:pt x="3716061" y="571006"/>
                  <a:pt x="3742349" y="738117"/>
                  <a:pt x="3734371" y="853726"/>
                </a:cubicBezTo>
                <a:cubicBezTo>
                  <a:pt x="3726393" y="969335"/>
                  <a:pt x="3720224" y="1235244"/>
                  <a:pt x="3734371" y="1370834"/>
                </a:cubicBezTo>
                <a:cubicBezTo>
                  <a:pt x="3748518" y="1506424"/>
                  <a:pt x="3717320" y="1725534"/>
                  <a:pt x="3734371" y="1829401"/>
                </a:cubicBezTo>
                <a:cubicBezTo>
                  <a:pt x="3734812" y="1990072"/>
                  <a:pt x="3589993" y="2224970"/>
                  <a:pt x="3368482" y="2195290"/>
                </a:cubicBezTo>
                <a:cubicBezTo>
                  <a:pt x="3214875" y="2195667"/>
                  <a:pt x="3010057" y="2195390"/>
                  <a:pt x="2767963" y="2195290"/>
                </a:cubicBezTo>
                <a:cubicBezTo>
                  <a:pt x="2525869" y="2195190"/>
                  <a:pt x="2426818" y="2187640"/>
                  <a:pt x="2137419" y="2195290"/>
                </a:cubicBezTo>
                <a:cubicBezTo>
                  <a:pt x="1848020" y="2202940"/>
                  <a:pt x="1717957" y="2185514"/>
                  <a:pt x="1596952" y="2195290"/>
                </a:cubicBezTo>
                <a:cubicBezTo>
                  <a:pt x="1475947" y="2205066"/>
                  <a:pt x="1198680" y="2220615"/>
                  <a:pt x="996434" y="2195290"/>
                </a:cubicBezTo>
                <a:cubicBezTo>
                  <a:pt x="794188" y="2169965"/>
                  <a:pt x="614989" y="2179939"/>
                  <a:pt x="365889" y="2195290"/>
                </a:cubicBezTo>
                <a:cubicBezTo>
                  <a:pt x="185941" y="2197727"/>
                  <a:pt x="-11624" y="2001768"/>
                  <a:pt x="0" y="1829401"/>
                </a:cubicBezTo>
                <a:cubicBezTo>
                  <a:pt x="12687" y="1728719"/>
                  <a:pt x="7296" y="1503831"/>
                  <a:pt x="0" y="1385469"/>
                </a:cubicBezTo>
                <a:cubicBezTo>
                  <a:pt x="-7296" y="1267107"/>
                  <a:pt x="-23034" y="1141023"/>
                  <a:pt x="0" y="897632"/>
                </a:cubicBezTo>
                <a:cubicBezTo>
                  <a:pt x="23034" y="654241"/>
                  <a:pt x="-1822" y="629344"/>
                  <a:pt x="0" y="365889"/>
                </a:cubicBezTo>
                <a:close/>
              </a:path>
            </a:pathLst>
          </a:custGeom>
          <a:solidFill>
            <a:schemeClr val="bg1"/>
          </a:solidFill>
          <a:ln>
            <a:solidFill>
              <a:srgbClr val="E5461B"/>
            </a:solidFill>
            <a:extLst>
              <a:ext uri="{C807C97D-BFC1-408E-A445-0C87EB9F89A2}">
                <ask:lineSketchStyleProps xmlns:ask="http://schemas.microsoft.com/office/drawing/2018/sketchyshapes" sd="314494316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a:p>
            <a:pPr algn="ctr"/>
            <a:endParaRPr lang="da-DK" dirty="0">
              <a:solidFill>
                <a:schemeClr val="tx1"/>
              </a:solidFill>
            </a:endParaRPr>
          </a:p>
          <a:p>
            <a:pPr algn="ctr"/>
            <a:r>
              <a:rPr lang="da-DK" sz="3200" dirty="0">
                <a:solidFill>
                  <a:schemeClr val="tx1"/>
                </a:solidFill>
              </a:rPr>
              <a:t>Opbevaring</a:t>
            </a:r>
          </a:p>
          <a:p>
            <a:pPr algn="ctr"/>
            <a:r>
              <a:rPr lang="da-DK" sz="1400" dirty="0">
                <a:solidFill>
                  <a:schemeClr val="tx1"/>
                </a:solidFill>
              </a:rPr>
              <a:t>Undersøg hvor meget og hvilken slags affald aftensmaden har lavet. Vej de forskellige slags affald: Plast, metal, glas, pap/papir, bio og restaffald og sammenlign de forskellige retter I har fået til aftensmad. </a:t>
            </a:r>
          </a:p>
          <a:p>
            <a:pPr algn="ctr"/>
            <a:endParaRPr lang="da-DK" sz="1400" dirty="0">
              <a:solidFill>
                <a:schemeClr val="tx1"/>
              </a:solidFill>
            </a:endParaRPr>
          </a:p>
          <a:p>
            <a:pPr algn="ctr"/>
            <a:endParaRPr lang="da-DK" dirty="0">
              <a:solidFill>
                <a:schemeClr val="tx1"/>
              </a:solidFill>
            </a:endParaRPr>
          </a:p>
          <a:p>
            <a:pPr algn="ctr"/>
            <a:endParaRPr lang="da-DK" dirty="0">
              <a:solidFill>
                <a:schemeClr val="tx1"/>
              </a:solidFill>
            </a:endParaRPr>
          </a:p>
        </p:txBody>
      </p:sp>
      <p:pic>
        <p:nvPicPr>
          <p:cNvPr id="14" name="Billede 13">
            <a:extLst>
              <a:ext uri="{FF2B5EF4-FFF2-40B4-BE49-F238E27FC236}">
                <a16:creationId xmlns:a16="http://schemas.microsoft.com/office/drawing/2014/main" id="{556F33FA-7EB8-4133-B847-88CED44FBF5B}"/>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413213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4: </a:t>
            </a:r>
          </a:p>
          <a:p>
            <a:pPr algn="ctr"/>
            <a:r>
              <a:rPr lang="da-DK" sz="3600" dirty="0"/>
              <a:t>Fra idé til udførelse</a:t>
            </a:r>
          </a:p>
        </p:txBody>
      </p:sp>
    </p:spTree>
    <p:extLst>
      <p:ext uri="{BB962C8B-B14F-4D97-AF65-F5344CB8AC3E}">
        <p14:creationId xmlns:p14="http://schemas.microsoft.com/office/powerpoint/2010/main" val="3560860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024062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2918997"/>
          </a:xfrm>
        </p:spPr>
        <p:txBody>
          <a:bodyPr>
            <a:normAutofit fontScale="92500" lnSpcReduction="10000"/>
          </a:bodyPr>
          <a:lstStyle/>
          <a:p>
            <a:r>
              <a:rPr lang="da-DK" sz="2800" b="1" dirty="0"/>
              <a:t>HVAD SKAL DER TIL FOR AT</a:t>
            </a:r>
          </a:p>
          <a:p>
            <a:endParaRPr lang="da-DK" sz="2800" b="1" dirty="0"/>
          </a:p>
          <a:p>
            <a:r>
              <a:rPr lang="da-DK" sz="2800" b="1" dirty="0"/>
              <a:t>  </a:t>
            </a:r>
            <a:r>
              <a:rPr lang="da-DK" sz="8000" b="1" dirty="0">
                <a:solidFill>
                  <a:srgbClr val="E5461B"/>
                </a:solidFill>
              </a:rPr>
              <a:t>JERES IDÉ </a:t>
            </a:r>
          </a:p>
          <a:p>
            <a:endParaRPr lang="da-DK" sz="2800" b="1" dirty="0"/>
          </a:p>
          <a:p>
            <a:r>
              <a:rPr lang="da-DK" sz="2800" b="1" dirty="0"/>
              <a:t>GØR EN MAD- ELLER MÅLTIDSVANE MERE BÆREDYGTIG?</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746558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5: </a:t>
            </a:r>
          </a:p>
          <a:p>
            <a:pPr algn="ctr"/>
            <a:r>
              <a:rPr lang="en-US" sz="3600" dirty="0" err="1"/>
              <a:t>Udførelse</a:t>
            </a:r>
            <a:r>
              <a:rPr lang="en-US" sz="3600" dirty="0"/>
              <a:t> </a:t>
            </a:r>
            <a:r>
              <a:rPr lang="en-US" sz="3600" dirty="0" err="1"/>
              <a:t>af</a:t>
            </a:r>
            <a:r>
              <a:rPr lang="en-US" sz="3600" dirty="0"/>
              <a:t> </a:t>
            </a:r>
            <a:r>
              <a:rPr lang="en-US" sz="3600" dirty="0" err="1"/>
              <a:t>idé</a:t>
            </a:r>
            <a:r>
              <a:rPr lang="en-US" sz="3600" dirty="0"/>
              <a:t> og </a:t>
            </a:r>
            <a:r>
              <a:rPr lang="en-US" sz="3600" dirty="0" err="1"/>
              <a:t>formidling</a:t>
            </a:r>
            <a:endParaRPr lang="da-DK" sz="3600" dirty="0"/>
          </a:p>
        </p:txBody>
      </p:sp>
    </p:spTree>
    <p:extLst>
      <p:ext uri="{BB962C8B-B14F-4D97-AF65-F5344CB8AC3E}">
        <p14:creationId xmlns:p14="http://schemas.microsoft.com/office/powerpoint/2010/main" val="3114923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computer&#10;&#10;Automatisk genereret beskrivelse">
            <a:extLst>
              <a:ext uri="{FF2B5EF4-FFF2-40B4-BE49-F238E27FC236}">
                <a16:creationId xmlns:a16="http://schemas.microsoft.com/office/drawing/2014/main" id="{ECBC8458-B328-447A-8398-142EFF65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2159275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537793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2918997"/>
          </a:xfrm>
        </p:spPr>
        <p:txBody>
          <a:bodyPr>
            <a:normAutofit fontScale="92500" lnSpcReduction="10000"/>
          </a:bodyPr>
          <a:lstStyle/>
          <a:p>
            <a:r>
              <a:rPr lang="da-DK" sz="2800" b="1" dirty="0"/>
              <a:t>HVAD SKAL DER TIL FOR AT</a:t>
            </a:r>
          </a:p>
          <a:p>
            <a:endParaRPr lang="da-DK" sz="2800" b="1" dirty="0"/>
          </a:p>
          <a:p>
            <a:r>
              <a:rPr lang="da-DK" sz="2800" b="1" dirty="0"/>
              <a:t>  </a:t>
            </a:r>
            <a:r>
              <a:rPr lang="da-DK" sz="8000" b="1" dirty="0">
                <a:solidFill>
                  <a:srgbClr val="E5461B"/>
                </a:solidFill>
              </a:rPr>
              <a:t>JERES IDÉ </a:t>
            </a:r>
          </a:p>
          <a:p>
            <a:endParaRPr lang="da-DK" sz="2800" b="1" dirty="0"/>
          </a:p>
          <a:p>
            <a:r>
              <a:rPr lang="da-DK" sz="2800" b="1" dirty="0"/>
              <a:t>GØR EN MAD- ELLER MÅLTIDSVANE MERE BÆREDYGTIG?</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89454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2918997"/>
          </a:xfrm>
        </p:spPr>
        <p:txBody>
          <a:bodyPr>
            <a:normAutofit fontScale="92500" lnSpcReduction="10000"/>
          </a:bodyPr>
          <a:lstStyle/>
          <a:p>
            <a:r>
              <a:rPr lang="da-DK" sz="2800" b="1" dirty="0"/>
              <a:t>HVORDAN KAN I FORMIDLE</a:t>
            </a:r>
          </a:p>
          <a:p>
            <a:endParaRPr lang="da-DK" sz="2800" b="1" dirty="0"/>
          </a:p>
          <a:p>
            <a:r>
              <a:rPr lang="da-DK" sz="2800" b="1" dirty="0"/>
              <a:t>  </a:t>
            </a:r>
            <a:r>
              <a:rPr lang="da-DK" sz="8000" b="1" dirty="0">
                <a:solidFill>
                  <a:srgbClr val="E5461B"/>
                </a:solidFill>
              </a:rPr>
              <a:t>JERES IDÉ </a:t>
            </a:r>
          </a:p>
          <a:p>
            <a:endParaRPr lang="da-DK" sz="2800" b="1" dirty="0"/>
          </a:p>
          <a:p>
            <a:r>
              <a:rPr lang="da-DK" sz="2800" b="1" dirty="0"/>
              <a:t>PÅ EN VIDEO?</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378365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6: </a:t>
            </a:r>
          </a:p>
          <a:p>
            <a:pPr algn="ctr"/>
            <a:r>
              <a:rPr lang="en-US" sz="3600" dirty="0" err="1"/>
              <a:t>Fremlæggelse</a:t>
            </a:r>
            <a:r>
              <a:rPr lang="en-US" sz="3600" dirty="0"/>
              <a:t> </a:t>
            </a:r>
            <a:r>
              <a:rPr lang="en-US" sz="3600" dirty="0" err="1"/>
              <a:t>af</a:t>
            </a:r>
            <a:r>
              <a:rPr lang="en-US" sz="3600" dirty="0"/>
              <a:t> </a:t>
            </a:r>
            <a:r>
              <a:rPr lang="en-US" sz="3600" dirty="0" err="1"/>
              <a:t>videoer</a:t>
            </a:r>
            <a:r>
              <a:rPr lang="en-US" sz="3600" dirty="0"/>
              <a:t> </a:t>
            </a:r>
            <a:r>
              <a:rPr lang="en-US" sz="3600" dirty="0" err="1"/>
              <a:t>og</a:t>
            </a:r>
            <a:r>
              <a:rPr lang="en-US" sz="3600" dirty="0"/>
              <a:t> </a:t>
            </a:r>
            <a:r>
              <a:rPr lang="en-US" sz="3600" dirty="0" err="1"/>
              <a:t>opsamling</a:t>
            </a:r>
            <a:endParaRPr lang="da-DK" sz="3600" dirty="0"/>
          </a:p>
        </p:txBody>
      </p:sp>
    </p:spTree>
    <p:extLst>
      <p:ext uri="{BB962C8B-B14F-4D97-AF65-F5344CB8AC3E}">
        <p14:creationId xmlns:p14="http://schemas.microsoft.com/office/powerpoint/2010/main" val="3048552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590820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3868208"/>
          </a:xfrm>
        </p:spPr>
        <p:txBody>
          <a:bodyPr>
            <a:normAutofit/>
          </a:bodyPr>
          <a:lstStyle/>
          <a:p>
            <a:r>
              <a:rPr lang="da-DK" sz="2800" b="1" dirty="0"/>
              <a:t>HVORDAN HAR DET VÆRET AT ARBEJDE MED</a:t>
            </a:r>
          </a:p>
          <a:p>
            <a:endParaRPr lang="da-DK" sz="2800" b="1" dirty="0"/>
          </a:p>
          <a:p>
            <a:r>
              <a:rPr lang="da-DK" sz="8000" b="1" dirty="0">
                <a:solidFill>
                  <a:srgbClr val="E5461B"/>
                </a:solidFill>
              </a:rPr>
              <a:t>BÆREDYGTIGHED</a:t>
            </a:r>
          </a:p>
          <a:p>
            <a:endParaRPr lang="da-DK" sz="2800" b="1" dirty="0"/>
          </a:p>
          <a:p>
            <a:r>
              <a:rPr lang="da-DK" sz="2800" b="1" dirty="0"/>
              <a:t> I FORHOLD TIL MAD OG MÅLTIDER?</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20807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Billede 17" descr="https://www.verdensmaalene.dk/sites/all/themes/gavias_educar/images/1.gif">
            <a:hlinkClick r:id="rId3"/>
            <a:extLst>
              <a:ext uri="{FF2B5EF4-FFF2-40B4-BE49-F238E27FC236}">
                <a16:creationId xmlns:a16="http://schemas.microsoft.com/office/drawing/2014/main" id="{E4ED5629-4014-4F3D-B223-EAD50CD77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45" y="870953"/>
            <a:ext cx="1777330" cy="17773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Billede 16" descr="https://www.verdensmaalene.dk/sites/all/themes/gavias_educar/images/2.gif">
            <a:hlinkClick r:id="rId5"/>
            <a:extLst>
              <a:ext uri="{FF2B5EF4-FFF2-40B4-BE49-F238E27FC236}">
                <a16:creationId xmlns:a16="http://schemas.microsoft.com/office/drawing/2014/main" id="{9F6B23DB-B6A3-495A-B9AC-C8E041060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033" y="871414"/>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9" name="Billede 15" descr="https://www.verdensmaalene.dk/sites/all/themes/gavias_educar/images/3.gif">
            <a:hlinkClick r:id="rId7"/>
            <a:extLst>
              <a:ext uri="{FF2B5EF4-FFF2-40B4-BE49-F238E27FC236}">
                <a16:creationId xmlns:a16="http://schemas.microsoft.com/office/drawing/2014/main" id="{A202BB3A-47AF-447C-A79F-47C46C9CB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219" y="877329"/>
            <a:ext cx="1776409" cy="17764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Billede 14" descr="https://www.verdensmaalene.dk/sites/all/themes/gavias_educar/images/4.gif">
            <a:hlinkClick r:id="rId9"/>
            <a:extLst>
              <a:ext uri="{FF2B5EF4-FFF2-40B4-BE49-F238E27FC236}">
                <a16:creationId xmlns:a16="http://schemas.microsoft.com/office/drawing/2014/main" id="{B5402D4F-5762-48A6-B90F-D0E0E8ECAC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333" y="879000"/>
            <a:ext cx="1783365" cy="1783365"/>
          </a:xfrm>
          <a:prstGeom prst="rect">
            <a:avLst/>
          </a:prstGeom>
          <a:noFill/>
          <a:extLst>
            <a:ext uri="{909E8E84-426E-40DD-AFC4-6F175D3DCCD1}">
              <a14:hiddenFill xmlns:a14="http://schemas.microsoft.com/office/drawing/2010/main">
                <a:solidFill>
                  <a:srgbClr val="FFFFFF"/>
                </a:solidFill>
              </a14:hiddenFill>
            </a:ext>
          </a:extLst>
        </p:spPr>
      </p:pic>
      <p:pic>
        <p:nvPicPr>
          <p:cNvPr id="1037" name="Billede 13" descr="https://www.verdensmaalene.dk/sites/all/themes/gavias_educar/images/5.gif">
            <a:hlinkClick r:id="rId11"/>
            <a:extLst>
              <a:ext uri="{FF2B5EF4-FFF2-40B4-BE49-F238E27FC236}">
                <a16:creationId xmlns:a16="http://schemas.microsoft.com/office/drawing/2014/main" id="{66EF57A1-FDB0-4E57-9327-2B305A348B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5607" y="879903"/>
            <a:ext cx="1769084" cy="17690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Billede 12" descr="https://www.verdensmaalene.dk/sites/all/themes/gavias_educar/images/6.gif">
            <a:hlinkClick r:id="rId13"/>
            <a:extLst>
              <a:ext uri="{FF2B5EF4-FFF2-40B4-BE49-F238E27FC236}">
                <a16:creationId xmlns:a16="http://schemas.microsoft.com/office/drawing/2014/main" id="{8CBDC1F7-16D5-4FAC-B31C-DABD1F1B58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0770" y="871415"/>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35" name="Billede 11" descr="https://www.verdensmaalene.dk/sites/all/themes/gavias_educar/images/7.gif">
            <a:hlinkClick r:id="rId15"/>
            <a:extLst>
              <a:ext uri="{FF2B5EF4-FFF2-40B4-BE49-F238E27FC236}">
                <a16:creationId xmlns:a16="http://schemas.microsoft.com/office/drawing/2014/main" id="{4CC4D1A0-041F-4C39-A518-30B6AFAA26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846"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Billede 10" descr="https://www.verdensmaalene.dk/sites/all/themes/gavias_educar/images/8.gif">
            <a:hlinkClick r:id="rId17"/>
            <a:extLst>
              <a:ext uri="{FF2B5EF4-FFF2-40B4-BE49-F238E27FC236}">
                <a16:creationId xmlns:a16="http://schemas.microsoft.com/office/drawing/2014/main" id="{4AF159A1-31D8-4248-85C5-493A62A853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67033"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Billede 9" descr="https://www.verdensmaalene.dk/sites/all/themes/gavias_educar/images/9.gif">
            <a:hlinkClick r:id="rId19"/>
            <a:extLst>
              <a:ext uri="{FF2B5EF4-FFF2-40B4-BE49-F238E27FC236}">
                <a16:creationId xmlns:a16="http://schemas.microsoft.com/office/drawing/2014/main" id="{2A55543E-01DF-49F8-B295-949449E7410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61046" y="2677640"/>
            <a:ext cx="1776407" cy="17764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Billede 8" descr="https://www.verdensmaalene.dk/sites/all/themes/gavias_educar/images/10_1.gif">
            <a:hlinkClick r:id="rId21"/>
            <a:extLst>
              <a:ext uri="{FF2B5EF4-FFF2-40B4-BE49-F238E27FC236}">
                <a16:creationId xmlns:a16="http://schemas.microsoft.com/office/drawing/2014/main" id="{C9D35433-FB05-4E3E-909D-EB8F42C7FC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8346" y="2686529"/>
            <a:ext cx="1767518" cy="17675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Billede 7" descr="https://www.verdensmaalene.dk/sites/all/themes/gavias_educar/images/11.gif">
            <a:hlinkClick r:id="rId23"/>
            <a:extLst>
              <a:ext uri="{FF2B5EF4-FFF2-40B4-BE49-F238E27FC236}">
                <a16:creationId xmlns:a16="http://schemas.microsoft.com/office/drawing/2014/main" id="{732098C2-2B96-4E1B-B8A1-632BFC8B96A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55607" y="2677640"/>
            <a:ext cx="1767515" cy="1767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Billede 6" descr="https://www.verdensmaalene.dk/sites/all/themes/gavias_educar/images/12.gif">
            <a:hlinkClick r:id="rId25"/>
            <a:extLst>
              <a:ext uri="{FF2B5EF4-FFF2-40B4-BE49-F238E27FC236}">
                <a16:creationId xmlns:a16="http://schemas.microsoft.com/office/drawing/2014/main" id="{C119BBB3-A009-4BF9-9EA5-0580D22BE32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40770" y="2672312"/>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29" name="Billede 5" descr="https://www.verdensmaalene.dk/sites/all/themes/gavias_educar/images/13.gif">
            <a:hlinkClick r:id="rId27"/>
            <a:extLst>
              <a:ext uri="{FF2B5EF4-FFF2-40B4-BE49-F238E27FC236}">
                <a16:creationId xmlns:a16="http://schemas.microsoft.com/office/drawing/2014/main" id="{178F7C8F-16C6-4264-B652-2898F61EA76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4715" y="4477213"/>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Billede 4" descr="https://www.verdensmaalene.dk/sites/all/themes/gavias_educar/images/14.gif">
            <a:hlinkClick r:id="rId29"/>
            <a:extLst>
              <a:ext uri="{FF2B5EF4-FFF2-40B4-BE49-F238E27FC236}">
                <a16:creationId xmlns:a16="http://schemas.microsoft.com/office/drawing/2014/main" id="{12016FE3-C515-41FA-8C47-85C0D6EB489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67033" y="4483866"/>
            <a:ext cx="1769743" cy="17697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Billede 3" descr="https://www.verdensmaalene.dk/sites/all/themes/gavias_educar/images/15.gif">
            <a:hlinkClick r:id="rId31"/>
            <a:extLst>
              <a:ext uri="{FF2B5EF4-FFF2-40B4-BE49-F238E27FC236}">
                <a16:creationId xmlns:a16="http://schemas.microsoft.com/office/drawing/2014/main" id="{5E7DC6BB-8EA4-4E5F-A18A-A1ED5A3160C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60220" y="4477212"/>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lede 2" descr="https://www.verdensmaalene.dk/sites/all/themes/gavias_educar/images/16.gif">
            <a:hlinkClick r:id="rId33"/>
            <a:extLst>
              <a:ext uri="{FF2B5EF4-FFF2-40B4-BE49-F238E27FC236}">
                <a16:creationId xmlns:a16="http://schemas.microsoft.com/office/drawing/2014/main" id="{58123162-F113-4BDD-8FA3-73729BF6956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58891" y="4479939"/>
            <a:ext cx="1787887" cy="1787887"/>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lede 1" descr="https://www.verdensmaalene.dk/sites/all/themes/gavias_educar/images/17.gif">
            <a:hlinkClick r:id="rId35"/>
            <a:extLst>
              <a:ext uri="{FF2B5EF4-FFF2-40B4-BE49-F238E27FC236}">
                <a16:creationId xmlns:a16="http://schemas.microsoft.com/office/drawing/2014/main" id="{1314A238-125E-46BB-A9EB-9873499F7BC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971914" y="4479607"/>
            <a:ext cx="1767141" cy="17671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8">
            <a:extLst>
              <a:ext uri="{FF2B5EF4-FFF2-40B4-BE49-F238E27FC236}">
                <a16:creationId xmlns:a16="http://schemas.microsoft.com/office/drawing/2014/main" id="{54A750F7-A1F8-4566-9E64-A60446CE9D77}"/>
              </a:ext>
            </a:extLst>
          </p:cNvPr>
          <p:cNvSpPr>
            <a:spLocks noChangeArrowheads="1"/>
          </p:cNvSpPr>
          <p:nvPr/>
        </p:nvSpPr>
        <p:spPr bwMode="auto">
          <a:xfrm>
            <a:off x="400508" y="72965"/>
            <a:ext cx="93349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48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  </a:t>
            </a:r>
            <a:r>
              <a:rPr kumimoji="0" lang="da-DK" altLang="da-DK" sz="32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FN'S 17 VERDENSM</a:t>
            </a:r>
            <a:r>
              <a:rPr kumimoji="0" lang="da-DK" altLang="da-DK" sz="3200" b="1" i="0" u="none" strike="noStrike" cap="none" normalizeH="0" baseline="0" dirty="0">
                <a:ln>
                  <a:noFill/>
                </a:ln>
                <a:solidFill>
                  <a:srgbClr val="E5461B"/>
                </a:solidFill>
                <a:effectLst/>
                <a:latin typeface="Calibri" panose="020F0502020204030204" pitchFamily="34" charset="0"/>
                <a:ea typeface="Times New Roman" panose="02020603050405020304" pitchFamily="18" charset="0"/>
                <a:cs typeface="Arial" panose="020B0604020202020204" pitchFamily="34" charset="0"/>
              </a:rPr>
              <a:t>Å</a:t>
            </a:r>
            <a:r>
              <a:rPr kumimoji="0" lang="da-DK" altLang="da-DK" sz="32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L FOR B</a:t>
            </a:r>
            <a:r>
              <a:rPr kumimoji="0" lang="da-DK" altLang="da-DK" sz="3200" b="1" i="0" u="none" strike="noStrike" cap="none" normalizeH="0" baseline="0" dirty="0">
                <a:ln>
                  <a:noFill/>
                </a:ln>
                <a:solidFill>
                  <a:srgbClr val="E5461B"/>
                </a:solidFill>
                <a:effectLst/>
                <a:latin typeface="Calibri" panose="020F0502020204030204" pitchFamily="34" charset="0"/>
                <a:ea typeface="Times New Roman" panose="02020603050405020304" pitchFamily="18" charset="0"/>
                <a:cs typeface="Arial" panose="020B0604020202020204" pitchFamily="34" charset="0"/>
              </a:rPr>
              <a:t>Æ</a:t>
            </a:r>
            <a:r>
              <a:rPr kumimoji="0" lang="da-DK" altLang="da-DK" sz="32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REDYGTIG UDVIKLING</a:t>
            </a:r>
            <a:endParaRPr kumimoji="0" lang="da-DK" altLang="da-DK" sz="3200" b="0" i="0" u="none" strike="noStrike" cap="none" normalizeH="0" baseline="0" dirty="0">
              <a:ln>
                <a:noFill/>
              </a:ln>
              <a:solidFill>
                <a:srgbClr val="E5461B"/>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3200" b="0"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          </a:t>
            </a:r>
            <a:endParaRPr kumimoji="0" lang="da-DK" altLang="da-DK" sz="3200" b="0" i="0" u="none" strike="noStrike" cap="none" normalizeH="0" baseline="0" dirty="0">
              <a:ln>
                <a:noFill/>
              </a:ln>
              <a:solidFill>
                <a:srgbClr val="E5461B"/>
              </a:solidFill>
              <a:effectLst/>
              <a:latin typeface="Arial" panose="020B0604020202020204" pitchFamily="34" charset="0"/>
            </a:endParaRPr>
          </a:p>
        </p:txBody>
      </p:sp>
      <p:sp>
        <p:nvSpPr>
          <p:cNvPr id="3" name="Rectangle 19">
            <a:extLst>
              <a:ext uri="{FF2B5EF4-FFF2-40B4-BE49-F238E27FC236}">
                <a16:creationId xmlns:a16="http://schemas.microsoft.com/office/drawing/2014/main" id="{4B8C2ED8-317C-4C07-A48B-9561D5D0223E}"/>
              </a:ext>
            </a:extLst>
          </p:cNvPr>
          <p:cNvSpPr>
            <a:spLocks noChangeArrowheads="1"/>
          </p:cNvSpPr>
          <p:nvPr/>
        </p:nvSpPr>
        <p:spPr bwMode="auto">
          <a:xfrm>
            <a:off x="0" y="2790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4" name="Rectangle 20">
            <a:extLst>
              <a:ext uri="{FF2B5EF4-FFF2-40B4-BE49-F238E27FC236}">
                <a16:creationId xmlns:a16="http://schemas.microsoft.com/office/drawing/2014/main" id="{C8BC7066-B82F-43BB-AED0-171D1D74F06F}"/>
              </a:ext>
            </a:extLst>
          </p:cNvPr>
          <p:cNvSpPr>
            <a:spLocks noChangeArrowheads="1"/>
          </p:cNvSpPr>
          <p:nvPr/>
        </p:nvSpPr>
        <p:spPr bwMode="auto">
          <a:xfrm>
            <a:off x="0" y="5133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5" name="Rectangle 21">
            <a:extLst>
              <a:ext uri="{FF2B5EF4-FFF2-40B4-BE49-F238E27FC236}">
                <a16:creationId xmlns:a16="http://schemas.microsoft.com/office/drawing/2014/main" id="{87768D55-CDF4-4DC9-AEE7-95DF78C2E415}"/>
              </a:ext>
            </a:extLst>
          </p:cNvPr>
          <p:cNvSpPr>
            <a:spLocks noChangeArrowheads="1"/>
          </p:cNvSpPr>
          <p:nvPr/>
        </p:nvSpPr>
        <p:spPr bwMode="auto">
          <a:xfrm>
            <a:off x="0" y="7467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6" name="Rectangle 22">
            <a:extLst>
              <a:ext uri="{FF2B5EF4-FFF2-40B4-BE49-F238E27FC236}">
                <a16:creationId xmlns:a16="http://schemas.microsoft.com/office/drawing/2014/main" id="{0FCEBE5F-E63C-4AAC-B157-FEB9DF2B8413}"/>
              </a:ext>
            </a:extLst>
          </p:cNvPr>
          <p:cNvSpPr>
            <a:spLocks noChangeArrowheads="1"/>
          </p:cNvSpPr>
          <p:nvPr/>
        </p:nvSpPr>
        <p:spPr bwMode="auto">
          <a:xfrm>
            <a:off x="0" y="9810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7" name="Rectangle 23">
            <a:extLst>
              <a:ext uri="{FF2B5EF4-FFF2-40B4-BE49-F238E27FC236}">
                <a16:creationId xmlns:a16="http://schemas.microsoft.com/office/drawing/2014/main" id="{8C03F7A0-2E8D-4415-8904-4ACB5B7E8288}"/>
              </a:ext>
            </a:extLst>
          </p:cNvPr>
          <p:cNvSpPr>
            <a:spLocks noChangeArrowheads="1"/>
          </p:cNvSpPr>
          <p:nvPr/>
        </p:nvSpPr>
        <p:spPr bwMode="auto">
          <a:xfrm>
            <a:off x="0" y="1215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8" name="Rectangle 24">
            <a:extLst>
              <a:ext uri="{FF2B5EF4-FFF2-40B4-BE49-F238E27FC236}">
                <a16:creationId xmlns:a16="http://schemas.microsoft.com/office/drawing/2014/main" id="{C4FF073A-EFB2-4876-AFE9-F8418142A453}"/>
              </a:ext>
            </a:extLst>
          </p:cNvPr>
          <p:cNvSpPr>
            <a:spLocks noChangeArrowheads="1"/>
          </p:cNvSpPr>
          <p:nvPr/>
        </p:nvSpPr>
        <p:spPr bwMode="auto">
          <a:xfrm>
            <a:off x="0" y="14487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9" name="Rectangle 25">
            <a:extLst>
              <a:ext uri="{FF2B5EF4-FFF2-40B4-BE49-F238E27FC236}">
                <a16:creationId xmlns:a16="http://schemas.microsoft.com/office/drawing/2014/main" id="{FF73F80C-D9EA-46E4-9A53-CA29AC92576B}"/>
              </a:ext>
            </a:extLst>
          </p:cNvPr>
          <p:cNvSpPr>
            <a:spLocks noChangeArrowheads="1"/>
          </p:cNvSpPr>
          <p:nvPr/>
        </p:nvSpPr>
        <p:spPr bwMode="auto">
          <a:xfrm>
            <a:off x="0" y="1682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0" name="Rectangle 26">
            <a:extLst>
              <a:ext uri="{FF2B5EF4-FFF2-40B4-BE49-F238E27FC236}">
                <a16:creationId xmlns:a16="http://schemas.microsoft.com/office/drawing/2014/main" id="{25ED5294-28F4-4BA7-A579-0450CD0E6EC7}"/>
              </a:ext>
            </a:extLst>
          </p:cNvPr>
          <p:cNvSpPr>
            <a:spLocks noChangeArrowheads="1"/>
          </p:cNvSpPr>
          <p:nvPr/>
        </p:nvSpPr>
        <p:spPr bwMode="auto">
          <a:xfrm>
            <a:off x="0" y="19164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Rectangle 27">
            <a:extLst>
              <a:ext uri="{FF2B5EF4-FFF2-40B4-BE49-F238E27FC236}">
                <a16:creationId xmlns:a16="http://schemas.microsoft.com/office/drawing/2014/main" id="{AB7B620A-E6B2-4F24-925D-3B94DB448538}"/>
              </a:ext>
            </a:extLst>
          </p:cNvPr>
          <p:cNvSpPr>
            <a:spLocks noChangeArrowheads="1"/>
          </p:cNvSpPr>
          <p:nvPr/>
        </p:nvSpPr>
        <p:spPr bwMode="auto">
          <a:xfrm>
            <a:off x="0" y="2150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2" name="Rectangle 28">
            <a:extLst>
              <a:ext uri="{FF2B5EF4-FFF2-40B4-BE49-F238E27FC236}">
                <a16:creationId xmlns:a16="http://schemas.microsoft.com/office/drawing/2014/main" id="{91A4AFAF-2392-4F4B-BC82-79EBC7034C37}"/>
              </a:ext>
            </a:extLst>
          </p:cNvPr>
          <p:cNvSpPr>
            <a:spLocks noChangeArrowheads="1"/>
          </p:cNvSpPr>
          <p:nvPr/>
        </p:nvSpPr>
        <p:spPr bwMode="auto">
          <a:xfrm>
            <a:off x="0" y="23850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3" name="Rectangle 29">
            <a:extLst>
              <a:ext uri="{FF2B5EF4-FFF2-40B4-BE49-F238E27FC236}">
                <a16:creationId xmlns:a16="http://schemas.microsoft.com/office/drawing/2014/main" id="{936A4B63-9420-45F6-9710-08BF9BB87FE4}"/>
              </a:ext>
            </a:extLst>
          </p:cNvPr>
          <p:cNvSpPr>
            <a:spLocks noChangeArrowheads="1"/>
          </p:cNvSpPr>
          <p:nvPr/>
        </p:nvSpPr>
        <p:spPr bwMode="auto">
          <a:xfrm>
            <a:off x="0" y="26193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4" name="Rectangle 30">
            <a:extLst>
              <a:ext uri="{FF2B5EF4-FFF2-40B4-BE49-F238E27FC236}">
                <a16:creationId xmlns:a16="http://schemas.microsoft.com/office/drawing/2014/main" id="{9B789A5E-8727-450B-9529-FCA206D7C06D}"/>
              </a:ext>
            </a:extLst>
          </p:cNvPr>
          <p:cNvSpPr>
            <a:spLocks noChangeArrowheads="1"/>
          </p:cNvSpPr>
          <p:nvPr/>
        </p:nvSpPr>
        <p:spPr bwMode="auto">
          <a:xfrm>
            <a:off x="0" y="2852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5" name="Rectangle 31">
            <a:extLst>
              <a:ext uri="{FF2B5EF4-FFF2-40B4-BE49-F238E27FC236}">
                <a16:creationId xmlns:a16="http://schemas.microsoft.com/office/drawing/2014/main" id="{5A9EA09F-38EE-4CA5-AD29-C0BEBBA63AEB}"/>
              </a:ext>
            </a:extLst>
          </p:cNvPr>
          <p:cNvSpPr>
            <a:spLocks noChangeArrowheads="1"/>
          </p:cNvSpPr>
          <p:nvPr/>
        </p:nvSpPr>
        <p:spPr bwMode="auto">
          <a:xfrm>
            <a:off x="0" y="30861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6" name="Rectangle 32">
            <a:extLst>
              <a:ext uri="{FF2B5EF4-FFF2-40B4-BE49-F238E27FC236}">
                <a16:creationId xmlns:a16="http://schemas.microsoft.com/office/drawing/2014/main" id="{8A7B8B8B-34B9-48D9-BF39-B718B098B13D}"/>
              </a:ext>
            </a:extLst>
          </p:cNvPr>
          <p:cNvSpPr>
            <a:spLocks noChangeArrowheads="1"/>
          </p:cNvSpPr>
          <p:nvPr/>
        </p:nvSpPr>
        <p:spPr bwMode="auto">
          <a:xfrm>
            <a:off x="0" y="3320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7" name="Rectangle 33">
            <a:extLst>
              <a:ext uri="{FF2B5EF4-FFF2-40B4-BE49-F238E27FC236}">
                <a16:creationId xmlns:a16="http://schemas.microsoft.com/office/drawing/2014/main" id="{70A20531-DAEC-4BFF-A1C1-20ACA64D1F9D}"/>
              </a:ext>
            </a:extLst>
          </p:cNvPr>
          <p:cNvSpPr>
            <a:spLocks noChangeArrowheads="1"/>
          </p:cNvSpPr>
          <p:nvPr/>
        </p:nvSpPr>
        <p:spPr bwMode="auto">
          <a:xfrm>
            <a:off x="0" y="3553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8" name="Rectangle 34">
            <a:extLst>
              <a:ext uri="{FF2B5EF4-FFF2-40B4-BE49-F238E27FC236}">
                <a16:creationId xmlns:a16="http://schemas.microsoft.com/office/drawing/2014/main" id="{F47E05F6-7894-4E11-99E3-40637B35FEA5}"/>
              </a:ext>
            </a:extLst>
          </p:cNvPr>
          <p:cNvSpPr>
            <a:spLocks noChangeArrowheads="1"/>
          </p:cNvSpPr>
          <p:nvPr/>
        </p:nvSpPr>
        <p:spPr bwMode="auto">
          <a:xfrm>
            <a:off x="0" y="37880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9" name="Rectangle 35">
            <a:extLst>
              <a:ext uri="{FF2B5EF4-FFF2-40B4-BE49-F238E27FC236}">
                <a16:creationId xmlns:a16="http://schemas.microsoft.com/office/drawing/2014/main" id="{D8FAB9E9-EA69-4406-8D88-70BB75B64818}"/>
              </a:ext>
            </a:extLst>
          </p:cNvPr>
          <p:cNvSpPr>
            <a:spLocks noChangeArrowheads="1"/>
          </p:cNvSpPr>
          <p:nvPr/>
        </p:nvSpPr>
        <p:spPr bwMode="auto">
          <a:xfrm>
            <a:off x="0" y="40224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40" name="Picture 2" descr="FN's 17 verdensmÃ¥l for bÃ¦redygtig udvikling">
            <a:extLst>
              <a:ext uri="{FF2B5EF4-FFF2-40B4-BE49-F238E27FC236}">
                <a16:creationId xmlns:a16="http://schemas.microsoft.com/office/drawing/2014/main" id="{519B625E-EB06-4EDF-97AE-BF0DD748BF66}"/>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83672" t="67748"/>
          <a:stretch/>
        </p:blipFill>
        <p:spPr bwMode="auto">
          <a:xfrm>
            <a:off x="9815963" y="4516976"/>
            <a:ext cx="1694334" cy="167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5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DDB66-C9D8-4BA4-83AD-4FA3505D519B}"/>
              </a:ext>
            </a:extLst>
          </p:cNvPr>
          <p:cNvSpPr>
            <a:spLocks noGrp="1"/>
          </p:cNvSpPr>
          <p:nvPr>
            <p:ph type="title"/>
          </p:nvPr>
        </p:nvSpPr>
        <p:spPr>
          <a:xfrm>
            <a:off x="831850" y="3781170"/>
            <a:ext cx="10515600" cy="768350"/>
          </a:xfrm>
        </p:spPr>
        <p:txBody>
          <a:bodyPr>
            <a:normAutofit/>
          </a:bodyPr>
          <a:lstStyle/>
          <a:p>
            <a:r>
              <a:rPr lang="da-DK" sz="4000" dirty="0">
                <a:solidFill>
                  <a:srgbClr val="E5461B"/>
                </a:solidFill>
                <a:hlinkClick r:id="rId3">
                  <a:extLst>
                    <a:ext uri="{A12FA001-AC4F-418D-AE19-62706E023703}">
                      <ahyp:hlinkClr xmlns:ahyp="http://schemas.microsoft.com/office/drawing/2018/hyperlinkcolor" val="tx"/>
                    </a:ext>
                  </a:extLst>
                </a:hlinkClick>
              </a:rPr>
              <a:t>Se denne animationsfilm</a:t>
            </a:r>
            <a:r>
              <a:rPr lang="da-DK" sz="4000" dirty="0">
                <a:solidFill>
                  <a:srgbClr val="E5461B"/>
                </a:solidFill>
              </a:rPr>
              <a:t>  </a:t>
            </a:r>
          </a:p>
        </p:txBody>
      </p:sp>
      <p:pic>
        <p:nvPicPr>
          <p:cNvPr id="7" name="Billede 6">
            <a:extLst>
              <a:ext uri="{FF2B5EF4-FFF2-40B4-BE49-F238E27FC236}">
                <a16:creationId xmlns:a16="http://schemas.microsoft.com/office/drawing/2014/main" id="{FE8B2ADD-0478-4739-914C-606E0F6C5467}"/>
              </a:ext>
            </a:extLst>
          </p:cNvPr>
          <p:cNvPicPr>
            <a:picLocks noChangeAspect="1"/>
          </p:cNvPicPr>
          <p:nvPr/>
        </p:nvPicPr>
        <p:blipFill rotWithShape="1">
          <a:blip r:embed="rId4"/>
          <a:srcRect l="25053" t="20145" r="39021" b="25072"/>
          <a:stretch/>
        </p:blipFill>
        <p:spPr>
          <a:xfrm>
            <a:off x="6407960" y="2046952"/>
            <a:ext cx="4939490" cy="4236786"/>
          </a:xfrm>
          <a:prstGeom prst="rect">
            <a:avLst/>
          </a:prstGeom>
        </p:spPr>
      </p:pic>
      <p:sp>
        <p:nvSpPr>
          <p:cNvPr id="11" name="Titel 1">
            <a:extLst>
              <a:ext uri="{FF2B5EF4-FFF2-40B4-BE49-F238E27FC236}">
                <a16:creationId xmlns:a16="http://schemas.microsoft.com/office/drawing/2014/main" id="{74331ADC-5A93-4300-A9D9-99C5996BFB72}"/>
              </a:ext>
            </a:extLst>
          </p:cNvPr>
          <p:cNvSpPr txBox="1">
            <a:spLocks/>
          </p:cNvSpPr>
          <p:nvPr/>
        </p:nvSpPr>
        <p:spPr>
          <a:xfrm>
            <a:off x="543092" y="913274"/>
            <a:ext cx="10515600"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800" dirty="0">
                <a:solidFill>
                  <a:srgbClr val="E5461B"/>
                </a:solidFill>
                <a:latin typeface="+mn-lt"/>
              </a:rPr>
              <a:t>FN’s verdensmål for en bæredygtig udvikling</a:t>
            </a:r>
            <a:r>
              <a:rPr lang="da-DK" sz="3800" dirty="0">
                <a:solidFill>
                  <a:srgbClr val="E5461B"/>
                </a:solidFill>
              </a:rPr>
              <a:t> </a:t>
            </a:r>
          </a:p>
        </p:txBody>
      </p:sp>
      <p:pic>
        <p:nvPicPr>
          <p:cNvPr id="12" name="Billede 11">
            <a:extLst>
              <a:ext uri="{FF2B5EF4-FFF2-40B4-BE49-F238E27FC236}">
                <a16:creationId xmlns:a16="http://schemas.microsoft.com/office/drawing/2014/main" id="{A4AD2054-A4F6-4925-A939-C459699AAC2B}"/>
              </a:ext>
            </a:extLst>
          </p:cNvPr>
          <p:cNvPicPr>
            <a:picLocks noChangeAspect="1"/>
          </p:cNvPicPr>
          <p:nvPr/>
        </p:nvPicPr>
        <p:blipFill>
          <a:blip r:embed="rId5"/>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7446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32FFC34-2C06-419E-9BFA-63ECA515B14F}"/>
              </a:ext>
            </a:extLst>
          </p:cNvPr>
          <p:cNvSpPr txBox="1"/>
          <p:nvPr/>
        </p:nvSpPr>
        <p:spPr>
          <a:xfrm>
            <a:off x="5885603" y="1798103"/>
            <a:ext cx="4894729" cy="830997"/>
          </a:xfrm>
          <a:prstGeom prst="rect">
            <a:avLst/>
          </a:prstGeom>
          <a:noFill/>
        </p:spPr>
        <p:txBody>
          <a:bodyPr wrap="square" rtlCol="0">
            <a:spAutoFit/>
          </a:bodyPr>
          <a:lstStyle/>
          <a:p>
            <a:pPr algn="ctr"/>
            <a:r>
              <a:rPr lang="da-DK" sz="2400" dirty="0">
                <a:solidFill>
                  <a:srgbClr val="E5461B"/>
                </a:solidFill>
              </a:rPr>
              <a:t>Som vi lever på jordkloden i dag bruger vi ca. 1,8 jordklode</a:t>
            </a:r>
          </a:p>
        </p:txBody>
      </p:sp>
      <p:pic>
        <p:nvPicPr>
          <p:cNvPr id="7" name="Billede 6" descr="Et billede, der indeholder blå, plade, mad, bord&#10;&#10;Automatisk genereret beskrivelse">
            <a:extLst>
              <a:ext uri="{FF2B5EF4-FFF2-40B4-BE49-F238E27FC236}">
                <a16:creationId xmlns:a16="http://schemas.microsoft.com/office/drawing/2014/main" id="{D49DF835-401F-4410-829E-5C673B538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5" y="-204940"/>
            <a:ext cx="6789868" cy="6789868"/>
          </a:xfrm>
          <a:prstGeom prst="rect">
            <a:avLst/>
          </a:prstGeom>
        </p:spPr>
      </p:pic>
      <p:pic>
        <p:nvPicPr>
          <p:cNvPr id="9" name="Billede 8" descr="Et billede, der indeholder blå, plade, mad, bord&#10;&#10;Automatisk genereret beskrivelse">
            <a:extLst>
              <a:ext uri="{FF2B5EF4-FFF2-40B4-BE49-F238E27FC236}">
                <a16:creationId xmlns:a16="http://schemas.microsoft.com/office/drawing/2014/main" id="{710C9DEC-2409-47C4-87FD-B88E6C3CC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664" y="2639678"/>
            <a:ext cx="6789868" cy="6789868"/>
          </a:xfrm>
          <a:prstGeom prst="rect">
            <a:avLst/>
          </a:prstGeom>
        </p:spPr>
      </p:pic>
      <p:pic>
        <p:nvPicPr>
          <p:cNvPr id="10" name="Billede 9">
            <a:extLst>
              <a:ext uri="{FF2B5EF4-FFF2-40B4-BE49-F238E27FC236}">
                <a16:creationId xmlns:a16="http://schemas.microsoft.com/office/drawing/2014/main" id="{D8D4F95D-7A76-431F-8C97-3312BFB4466C}"/>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94026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32FFC34-2C06-419E-9BFA-63ECA515B14F}"/>
              </a:ext>
            </a:extLst>
          </p:cNvPr>
          <p:cNvSpPr txBox="1"/>
          <p:nvPr/>
        </p:nvSpPr>
        <p:spPr>
          <a:xfrm>
            <a:off x="849511" y="4919356"/>
            <a:ext cx="4893006" cy="1207117"/>
          </a:xfrm>
          <a:prstGeom prst="rect">
            <a:avLst/>
          </a:prstGeom>
          <a:noFill/>
        </p:spPr>
        <p:txBody>
          <a:bodyPr wrap="square" rtlCol="0">
            <a:spAutoFit/>
          </a:bodyPr>
          <a:lstStyle/>
          <a:p>
            <a:r>
              <a:rPr lang="da-DK" sz="2400" dirty="0">
                <a:solidFill>
                  <a:srgbClr val="E5461B"/>
                </a:solidFill>
              </a:rPr>
              <a:t>Hvis alle mennesker på kloden vil leve, som vi gør i Danmark, var der brug for 4,2 jordklode.</a:t>
            </a:r>
          </a:p>
        </p:txBody>
      </p:sp>
      <p:pic>
        <p:nvPicPr>
          <p:cNvPr id="4" name="Billede 3" descr="Et billede, der indeholder blå, plade, mad, bord&#10;&#10;Automatisk genereret beskrivelse">
            <a:extLst>
              <a:ext uri="{FF2B5EF4-FFF2-40B4-BE49-F238E27FC236}">
                <a16:creationId xmlns:a16="http://schemas.microsoft.com/office/drawing/2014/main" id="{C1998DCD-CF9B-4CC8-8C56-F4AC0823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67"/>
            <a:ext cx="3117850" cy="3117850"/>
          </a:xfrm>
          <a:prstGeom prst="rect">
            <a:avLst/>
          </a:prstGeom>
        </p:spPr>
      </p:pic>
      <p:pic>
        <p:nvPicPr>
          <p:cNvPr id="10" name="Billede 9" descr="Et billede, der indeholder blå, plade, mad, bord&#10;&#10;Automatisk genereret beskrivelse">
            <a:extLst>
              <a:ext uri="{FF2B5EF4-FFF2-40B4-BE49-F238E27FC236}">
                <a16:creationId xmlns:a16="http://schemas.microsoft.com/office/drawing/2014/main" id="{79CDECF4-D2BE-41F1-8E2E-0CEF8F352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667" y="1172899"/>
            <a:ext cx="3117850" cy="3117850"/>
          </a:xfrm>
          <a:prstGeom prst="rect">
            <a:avLst/>
          </a:prstGeom>
        </p:spPr>
      </p:pic>
      <p:pic>
        <p:nvPicPr>
          <p:cNvPr id="11" name="Billede 10" descr="Et billede, der indeholder blå, plade, mad, bord&#10;&#10;Automatisk genereret beskrivelse">
            <a:extLst>
              <a:ext uri="{FF2B5EF4-FFF2-40B4-BE49-F238E27FC236}">
                <a16:creationId xmlns:a16="http://schemas.microsoft.com/office/drawing/2014/main" id="{DDDDBC0D-0BBC-4E23-8846-43399361A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4" y="2405065"/>
            <a:ext cx="3117850" cy="3117850"/>
          </a:xfrm>
          <a:prstGeom prst="rect">
            <a:avLst/>
          </a:prstGeom>
        </p:spPr>
      </p:pic>
      <p:pic>
        <p:nvPicPr>
          <p:cNvPr id="12" name="Billede 11" descr="Et billede, der indeholder blå, plade, mad, bord&#10;&#10;Automatisk genereret beskrivelse">
            <a:extLst>
              <a:ext uri="{FF2B5EF4-FFF2-40B4-BE49-F238E27FC236}">
                <a16:creationId xmlns:a16="http://schemas.microsoft.com/office/drawing/2014/main" id="{50B121DF-9D1A-45B7-8CF6-335406BC8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1" y="3582480"/>
            <a:ext cx="3117850" cy="3117850"/>
          </a:xfrm>
          <a:prstGeom prst="rect">
            <a:avLst/>
          </a:prstGeom>
        </p:spPr>
      </p:pic>
      <p:pic>
        <p:nvPicPr>
          <p:cNvPr id="13" name="Billede 12" descr="Et billede, der indeholder blå, plade, mad, bord&#10;&#10;Automatisk genereret beskrivelse">
            <a:extLst>
              <a:ext uri="{FF2B5EF4-FFF2-40B4-BE49-F238E27FC236}">
                <a16:creationId xmlns:a16="http://schemas.microsoft.com/office/drawing/2014/main" id="{B1B20B7D-4633-4D3D-BAFF-41268C342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668" y="4759895"/>
            <a:ext cx="3117850" cy="3117850"/>
          </a:xfrm>
          <a:prstGeom prst="rect">
            <a:avLst/>
          </a:prstGeom>
        </p:spPr>
      </p:pic>
      <p:pic>
        <p:nvPicPr>
          <p:cNvPr id="14" name="Billede 13">
            <a:extLst>
              <a:ext uri="{FF2B5EF4-FFF2-40B4-BE49-F238E27FC236}">
                <a16:creationId xmlns:a16="http://schemas.microsoft.com/office/drawing/2014/main" id="{BBE50A58-9DA6-410B-87CF-ACDC33D1F198}"/>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3241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2133600" y="3968886"/>
            <a:ext cx="8043333" cy="2889114"/>
          </a:xfrm>
        </p:spPr>
        <p:txBody>
          <a:bodyPr anchor="b">
            <a:normAutofit/>
          </a:bodyPr>
          <a:lstStyle/>
          <a:p>
            <a:r>
              <a:rPr lang="da-DK" sz="3600" b="1" dirty="0">
                <a:latin typeface="+mn-lt"/>
              </a:rPr>
              <a:t>Hvorfor</a:t>
            </a:r>
            <a:r>
              <a:rPr lang="da-DK" sz="3600" dirty="0">
                <a:latin typeface="+mn-lt"/>
              </a:rPr>
              <a:t> skal vi se på vores mad- og måltidsvaner?</a:t>
            </a:r>
            <a:br>
              <a:rPr lang="da-DK" sz="3600" dirty="0"/>
            </a:br>
            <a:endParaRPr lang="da-DK" sz="3600" dirty="0"/>
          </a:p>
        </p:txBody>
      </p:sp>
    </p:spTree>
    <p:extLst>
      <p:ext uri="{BB962C8B-B14F-4D97-AF65-F5344CB8AC3E}">
        <p14:creationId xmlns:p14="http://schemas.microsoft.com/office/powerpoint/2010/main" val="223202756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58056e-870d-44e6-99d0-b99b6df4d36e">
      <Terms xmlns="http://schemas.microsoft.com/office/infopath/2007/PartnerControls"/>
    </lcf76f155ced4ddcb4097134ff3c332f>
    <TaxCatchAll xmlns="c953c0b5-9f8e-4147-b428-474b29ef09c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40EDC932FE80B4E8005DF303FB82CE9" ma:contentTypeVersion="16" ma:contentTypeDescription="Opret et nyt dokument." ma:contentTypeScope="" ma:versionID="53d80a41f611493704487e5f7626f1f5">
  <xsd:schema xmlns:xsd="http://www.w3.org/2001/XMLSchema" xmlns:xs="http://www.w3.org/2001/XMLSchema" xmlns:p="http://schemas.microsoft.com/office/2006/metadata/properties" xmlns:ns2="6058056e-870d-44e6-99d0-b99b6df4d36e" xmlns:ns3="c953c0b5-9f8e-4147-b428-474b29ef09c9" targetNamespace="http://schemas.microsoft.com/office/2006/metadata/properties" ma:root="true" ma:fieldsID="76a160752120cec50847b3fb6d92a7bd" ns2:_="" ns3:_="">
    <xsd:import namespace="6058056e-870d-44e6-99d0-b99b6df4d36e"/>
    <xsd:import namespace="c953c0b5-9f8e-4147-b428-474b29ef0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58056e-870d-44e6-99d0-b99b6df4d36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5ab6b130-f10e-446e-b9e8-82f00043148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53c0b5-9f8e-4147-b428-474b29ef09c9"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afd952d4-eb1d-44f2-b657-472172d75811}" ma:internalName="TaxCatchAll" ma:showField="CatchAllData" ma:web="c953c0b5-9f8e-4147-b428-474b29ef0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6B1605-E2F1-46C0-AD92-B2CA7A34EA43}">
  <ds:schemaRefs>
    <ds:schemaRef ds:uri="http://purl.org/dc/terms/"/>
    <ds:schemaRef ds:uri="fa85b0d4-f8d1-480a-8586-c78823ed3ac3"/>
    <ds:schemaRef ds:uri="http://schemas.microsoft.com/office/2006/documentManagement/types"/>
    <ds:schemaRef ds:uri="http://schemas.microsoft.com/office/infopath/2007/PartnerControls"/>
    <ds:schemaRef ds:uri="http://purl.org/dc/elements/1.1/"/>
    <ds:schemaRef ds:uri="http://schemas.microsoft.com/office/2006/metadata/properties"/>
    <ds:schemaRef ds:uri="cc329c62-1281-4da4-8e65-9a64a14723f3"/>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3257D1E-B87A-42D9-9F8D-5D0D96450A74}">
  <ds:schemaRefs>
    <ds:schemaRef ds:uri="http://schemas.microsoft.com/sharepoint/v3/contenttype/forms"/>
  </ds:schemaRefs>
</ds:datastoreItem>
</file>

<file path=customXml/itemProps3.xml><?xml version="1.0" encoding="utf-8"?>
<ds:datastoreItem xmlns:ds="http://schemas.openxmlformats.org/officeDocument/2006/customXml" ds:itemID="{415B2626-CF8C-4CC8-AECF-666ACD201F4D}"/>
</file>

<file path=docProps/app.xml><?xml version="1.0" encoding="utf-8"?>
<Properties xmlns="http://schemas.openxmlformats.org/officeDocument/2006/extended-properties" xmlns:vt="http://schemas.openxmlformats.org/officeDocument/2006/docPropsVTypes">
  <TotalTime>1454</TotalTime>
  <Words>3936</Words>
  <Application>Microsoft Office PowerPoint</Application>
  <PresentationFormat>Widescreen</PresentationFormat>
  <Paragraphs>384</Paragraphs>
  <Slides>45</Slides>
  <Notes>45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45</vt:i4>
      </vt:variant>
    </vt:vector>
  </HeadingPairs>
  <TitlesOfParts>
    <vt:vector size="50" baseType="lpstr">
      <vt:lpstr>Arial</vt:lpstr>
      <vt:lpstr>Calibri</vt:lpstr>
      <vt:lpstr>Calibri Light</vt:lpstr>
      <vt:lpstr>Montserrat</vt:lpstr>
      <vt:lpstr>Office-tema</vt:lpstr>
      <vt:lpstr>PowerPoint-præsentation</vt:lpstr>
      <vt:lpstr>Bæredygtig madpakke i _____klasse</vt:lpstr>
      <vt:lpstr>Tema 1:  Hvad er bæredygtighed? </vt:lpstr>
      <vt:lpstr>PowerPoint-præsentation</vt:lpstr>
      <vt:lpstr>PowerPoint-præsentation</vt:lpstr>
      <vt:lpstr>Se denne animationsfilm  </vt:lpstr>
      <vt:lpstr>PowerPoint-præsentation</vt:lpstr>
      <vt:lpstr>PowerPoint-præsentation</vt:lpstr>
      <vt:lpstr>Hvorfor skal vi se på vores mad- og måltidsvaner? </vt:lpstr>
      <vt:lpstr>PowerPoint-præsentation</vt:lpstr>
      <vt:lpstr>PowerPoint-præsentation</vt:lpstr>
      <vt:lpstr>Hvordan skal vi se på vores mad- og måltidsvaner? </vt:lpstr>
      <vt:lpstr>PowerPoint-præsentation</vt:lpstr>
      <vt:lpstr>Tema 2:  Hvordan påvirker vores mad og måltidsvaner vores klima og miljøbelastning? </vt:lpstr>
      <vt:lpstr>PowerPoint-præsentation</vt:lpstr>
      <vt:lpstr>REFLEKSION to og to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Tema 3:  Hvordan kan vi gøre vores mad- og måltidsvaner mere bæredygtige? </vt:lpstr>
      <vt:lpstr>FN’s verdensmål  - sæt gang i verdensmålene </vt:lpstr>
      <vt:lpstr>PowerPoint-præsentation</vt:lpstr>
      <vt:lpstr>PowerPoint-præsentation</vt:lpstr>
      <vt:lpstr>Ideer til hvad I kan ændre…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Bæredygtigt måltid! _______ skole  _______2020</dc:title>
  <dc:creator>Birte Buhl-Hansen</dc:creator>
  <cp:lastModifiedBy>Mia Lundby Kragelund</cp:lastModifiedBy>
  <cp:revision>85</cp:revision>
  <dcterms:created xsi:type="dcterms:W3CDTF">2020-02-14T09:38:30Z</dcterms:created>
  <dcterms:modified xsi:type="dcterms:W3CDTF">2020-05-12T10:20:40Z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0x01010093C40F01F9004444BA26A5D18E76AFB3</vt:lpwstr>
  </property>
  <property fmtid="{D5CDD505-2E9C-101B-9397-08002B2CF9AE}" pid="3" name="MediaServiceImageTags">
    <vt:lpwstr/>
  </property>
</Properties>
</file>